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17" r:id="rId2"/>
    <p:sldId id="257" r:id="rId3"/>
    <p:sldId id="318" r:id="rId4"/>
    <p:sldId id="297" r:id="rId5"/>
    <p:sldId id="260" r:id="rId6"/>
    <p:sldId id="298" r:id="rId7"/>
    <p:sldId id="312" r:id="rId8"/>
    <p:sldId id="313" r:id="rId9"/>
    <p:sldId id="314" r:id="rId10"/>
    <p:sldId id="315" r:id="rId11"/>
    <p:sldId id="316" r:id="rId12"/>
    <p:sldId id="304" r:id="rId13"/>
    <p:sldId id="265" r:id="rId14"/>
    <p:sldId id="309" r:id="rId15"/>
    <p:sldId id="310" r:id="rId16"/>
    <p:sldId id="311" r:id="rId17"/>
    <p:sldId id="279" r:id="rId18"/>
    <p:sldId id="280" r:id="rId19"/>
    <p:sldId id="281" r:id="rId20"/>
    <p:sldId id="293" r:id="rId21"/>
    <p:sldId id="292" r:id="rId22"/>
    <p:sldId id="294" r:id="rId23"/>
    <p:sldId id="29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EAE"/>
    <a:srgbClr val="D7BF92"/>
    <a:srgbClr val="CE0532"/>
    <a:srgbClr val="7014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3"/>
    <p:restoredTop sz="77656" autoAdjust="0"/>
  </p:normalViewPr>
  <p:slideViewPr>
    <p:cSldViewPr snapToGrid="0">
      <p:cViewPr varScale="1">
        <p:scale>
          <a:sx n="77" d="100"/>
          <a:sy n="77" d="100"/>
        </p:scale>
        <p:origin x="954" y="27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Mingxing" userId="fc93c0dc4e325b6d" providerId="LiveId" clId="{3A845A0D-FD0B-413D-923D-65F09617961C}"/>
    <pc:docChg chg="custSel addSld modSld">
      <pc:chgData name="ZHANG Mingxing" userId="fc93c0dc4e325b6d" providerId="LiveId" clId="{3A845A0D-FD0B-413D-923D-65F09617961C}" dt="2023-08-03T14:49:04.976" v="290" actId="403"/>
      <pc:docMkLst>
        <pc:docMk/>
      </pc:docMkLst>
      <pc:sldChg chg="addSp delSp modSp mod delAnim modNotesTx">
        <pc:chgData name="ZHANG Mingxing" userId="fc93c0dc4e325b6d" providerId="LiveId" clId="{3A845A0D-FD0B-413D-923D-65F09617961C}" dt="2023-08-03T14:49:04.976" v="290" actId="403"/>
        <pc:sldMkLst>
          <pc:docMk/>
          <pc:sldMk cId="2864566383" sldId="257"/>
        </pc:sldMkLst>
        <pc:spChg chg="mod">
          <ac:chgData name="ZHANG Mingxing" userId="fc93c0dc4e325b6d" providerId="LiveId" clId="{3A845A0D-FD0B-413D-923D-65F09617961C}" dt="2023-08-03T14:24:05.031" v="122" actId="20577"/>
          <ac:spMkLst>
            <pc:docMk/>
            <pc:sldMk cId="2864566383" sldId="257"/>
            <ac:spMk id="2" creationId="{DBB9957C-7874-EE7A-FD94-121617C4C415}"/>
          </ac:spMkLst>
        </pc:spChg>
        <pc:spChg chg="add mod">
          <ac:chgData name="ZHANG Mingxing" userId="fc93c0dc4e325b6d" providerId="LiveId" clId="{3A845A0D-FD0B-413D-923D-65F09617961C}" dt="2023-08-03T14:25:46.747" v="199" actId="14100"/>
          <ac:spMkLst>
            <pc:docMk/>
            <pc:sldMk cId="2864566383" sldId="257"/>
            <ac:spMk id="3" creationId="{A1AE6A86-1E10-7F11-014B-33ABD3F9DE1C}"/>
          </ac:spMkLst>
        </pc:spChg>
        <pc:spChg chg="add mod">
          <ac:chgData name="ZHANG Mingxing" userId="fc93c0dc4e325b6d" providerId="LiveId" clId="{3A845A0D-FD0B-413D-923D-65F09617961C}" dt="2023-08-03T14:26:08.371" v="212" actId="408"/>
          <ac:spMkLst>
            <pc:docMk/>
            <pc:sldMk cId="2864566383" sldId="257"/>
            <ac:spMk id="4" creationId="{58F824FB-345D-4444-C69F-E79D96918B7C}"/>
          </ac:spMkLst>
        </pc:spChg>
        <pc:spChg chg="add mod">
          <ac:chgData name="ZHANG Mingxing" userId="fc93c0dc4e325b6d" providerId="LiveId" clId="{3A845A0D-FD0B-413D-923D-65F09617961C}" dt="2023-08-03T14:26:00.810" v="211" actId="20577"/>
          <ac:spMkLst>
            <pc:docMk/>
            <pc:sldMk cId="2864566383" sldId="257"/>
            <ac:spMk id="5" creationId="{B093B711-2A1E-BAC9-D6E2-4036E420DBFD}"/>
          </ac:spMkLst>
        </pc:spChg>
        <pc:spChg chg="add mod">
          <ac:chgData name="ZHANG Mingxing" userId="fc93c0dc4e325b6d" providerId="LiveId" clId="{3A845A0D-FD0B-413D-923D-65F09617961C}" dt="2023-08-03T14:26:11.442" v="213" actId="571"/>
          <ac:spMkLst>
            <pc:docMk/>
            <pc:sldMk cId="2864566383" sldId="257"/>
            <ac:spMk id="6" creationId="{F3F89C7B-1291-1E9D-33D9-66145E9499A7}"/>
          </ac:spMkLst>
        </pc:spChg>
        <pc:spChg chg="add mod">
          <ac:chgData name="ZHANG Mingxing" userId="fc93c0dc4e325b6d" providerId="LiveId" clId="{3A845A0D-FD0B-413D-923D-65F09617961C}" dt="2023-08-03T14:26:24.411" v="236" actId="1076"/>
          <ac:spMkLst>
            <pc:docMk/>
            <pc:sldMk cId="2864566383" sldId="257"/>
            <ac:spMk id="7" creationId="{81E900ED-B257-A18A-CDDA-208AC51E163A}"/>
          </ac:spMkLst>
        </pc:spChg>
        <pc:spChg chg="add mod">
          <ac:chgData name="ZHANG Mingxing" userId="fc93c0dc4e325b6d" providerId="LiveId" clId="{3A845A0D-FD0B-413D-923D-65F09617961C}" dt="2023-08-03T14:26:32.377" v="242" actId="20577"/>
          <ac:spMkLst>
            <pc:docMk/>
            <pc:sldMk cId="2864566383" sldId="257"/>
            <ac:spMk id="8" creationId="{E21CC6B8-BCC8-8018-5B34-C46031A237DE}"/>
          </ac:spMkLst>
        </pc:spChg>
        <pc:spChg chg="add mod">
          <ac:chgData name="ZHANG Mingxing" userId="fc93c0dc4e325b6d" providerId="LiveId" clId="{3A845A0D-FD0B-413D-923D-65F09617961C}" dt="2023-08-03T14:49:04.976" v="290" actId="403"/>
          <ac:spMkLst>
            <pc:docMk/>
            <pc:sldMk cId="2864566383" sldId="257"/>
            <ac:spMk id="9" creationId="{2FD74F43-A694-EFA1-A134-7B6439626967}"/>
          </ac:spMkLst>
        </pc:spChg>
        <pc:spChg chg="add">
          <ac:chgData name="ZHANG Mingxing" userId="fc93c0dc4e325b6d" providerId="LiveId" clId="{3A845A0D-FD0B-413D-923D-65F09617961C}" dt="2023-08-03T14:34:27.939" v="261"/>
          <ac:spMkLst>
            <pc:docMk/>
            <pc:sldMk cId="2864566383" sldId="257"/>
            <ac:spMk id="18" creationId="{38B89133-7940-4F9D-A732-2A05207BE779}"/>
          </ac:spMkLst>
        </pc:spChg>
        <pc:spChg chg="add mod">
          <ac:chgData name="ZHANG Mingxing" userId="fc93c0dc4e325b6d" providerId="LiveId" clId="{3A845A0D-FD0B-413D-923D-65F09617961C}" dt="2023-08-03T14:45:24.908" v="278"/>
          <ac:spMkLst>
            <pc:docMk/>
            <pc:sldMk cId="2864566383" sldId="257"/>
            <ac:spMk id="27" creationId="{49B73261-DF81-71F3-D641-B4531EAC0A23}"/>
          </ac:spMkLst>
        </pc:spChg>
        <pc:spChg chg="del">
          <ac:chgData name="ZHANG Mingxing" userId="fc93c0dc4e325b6d" providerId="LiveId" clId="{3A845A0D-FD0B-413D-923D-65F09617961C}" dt="2023-08-03T14:24:01.845" v="116" actId="478"/>
          <ac:spMkLst>
            <pc:docMk/>
            <pc:sldMk cId="2864566383" sldId="257"/>
            <ac:spMk id="173" creationId="{EDE1009B-E1E2-2087-69D6-75ACAFBBFF8D}"/>
          </ac:spMkLst>
        </pc:spChg>
        <pc:spChg chg="del">
          <ac:chgData name="ZHANG Mingxing" userId="fc93c0dc4e325b6d" providerId="LiveId" clId="{3A845A0D-FD0B-413D-923D-65F09617961C}" dt="2023-08-03T14:24:01.845" v="116" actId="478"/>
          <ac:spMkLst>
            <pc:docMk/>
            <pc:sldMk cId="2864566383" sldId="257"/>
            <ac:spMk id="199" creationId="{9C55E4A7-EDEA-4161-278E-BCA9AEF3EC91}"/>
          </ac:spMkLst>
        </pc:spChg>
        <pc:spChg chg="del">
          <ac:chgData name="ZHANG Mingxing" userId="fc93c0dc4e325b6d" providerId="LiveId" clId="{3A845A0D-FD0B-413D-923D-65F09617961C}" dt="2023-08-03T14:24:01.845" v="116" actId="478"/>
          <ac:spMkLst>
            <pc:docMk/>
            <pc:sldMk cId="2864566383" sldId="257"/>
            <ac:spMk id="200" creationId="{F8CA11A6-07C3-9BD7-D1ED-13D7A39E8AB5}"/>
          </ac:spMkLst>
        </pc:spChg>
        <pc:spChg chg="del">
          <ac:chgData name="ZHANG Mingxing" userId="fc93c0dc4e325b6d" providerId="LiveId" clId="{3A845A0D-FD0B-413D-923D-65F09617961C}" dt="2023-08-03T14:24:01.845" v="116" actId="478"/>
          <ac:spMkLst>
            <pc:docMk/>
            <pc:sldMk cId="2864566383" sldId="257"/>
            <ac:spMk id="228" creationId="{9F6C78DE-2713-0820-45FC-DED2A4B8D1EB}"/>
          </ac:spMkLst>
        </pc:spChg>
        <pc:spChg chg="del">
          <ac:chgData name="ZHANG Mingxing" userId="fc93c0dc4e325b6d" providerId="LiveId" clId="{3A845A0D-FD0B-413D-923D-65F09617961C}" dt="2023-08-03T14:24:01.845" v="116" actId="478"/>
          <ac:spMkLst>
            <pc:docMk/>
            <pc:sldMk cId="2864566383" sldId="257"/>
            <ac:spMk id="232" creationId="{886BD933-5A9A-746A-C1B2-25B0DE3AA98C}"/>
          </ac:spMkLst>
        </pc:spChg>
        <pc:grpChg chg="del">
          <ac:chgData name="ZHANG Mingxing" userId="fc93c0dc4e325b6d" providerId="LiveId" clId="{3A845A0D-FD0B-413D-923D-65F09617961C}" dt="2023-08-03T14:24:01.845" v="116" actId="478"/>
          <ac:grpSpMkLst>
            <pc:docMk/>
            <pc:sldMk cId="2864566383" sldId="257"/>
            <ac:grpSpMk id="174" creationId="{7CAD1AB6-9828-9EEE-8200-CB761E6701B4}"/>
          </ac:grpSpMkLst>
        </pc:grpChg>
        <pc:grpChg chg="del">
          <ac:chgData name="ZHANG Mingxing" userId="fc93c0dc4e325b6d" providerId="LiveId" clId="{3A845A0D-FD0B-413D-923D-65F09617961C}" dt="2023-08-03T14:24:01.845" v="116" actId="478"/>
          <ac:grpSpMkLst>
            <pc:docMk/>
            <pc:sldMk cId="2864566383" sldId="257"/>
            <ac:grpSpMk id="201" creationId="{967E71F2-EF82-1A37-1255-E209E312057C}"/>
          </ac:grpSpMkLst>
        </pc:grpChg>
        <pc:picChg chg="add mod">
          <ac:chgData name="ZHANG Mingxing" userId="fc93c0dc4e325b6d" providerId="LiveId" clId="{3A845A0D-FD0B-413D-923D-65F09617961C}" dt="2023-08-03T14:28:33.417" v="250" actId="1076"/>
          <ac:picMkLst>
            <pc:docMk/>
            <pc:sldMk cId="2864566383" sldId="257"/>
            <ac:picMk id="10" creationId="{3CB191CA-5134-5ED0-8015-4AADF6DE8659}"/>
          </ac:picMkLst>
        </pc:picChg>
        <pc:picChg chg="add mod">
          <ac:chgData name="ZHANG Mingxing" userId="fc93c0dc4e325b6d" providerId="LiveId" clId="{3A845A0D-FD0B-413D-923D-65F09617961C}" dt="2023-08-03T14:28:33.417" v="250" actId="1076"/>
          <ac:picMkLst>
            <pc:docMk/>
            <pc:sldMk cId="2864566383" sldId="257"/>
            <ac:picMk id="11" creationId="{27374C28-3DC9-15CA-0785-999220D35D2D}"/>
          </ac:picMkLst>
        </pc:picChg>
        <pc:picChg chg="add mod">
          <ac:chgData name="ZHANG Mingxing" userId="fc93c0dc4e325b6d" providerId="LiveId" clId="{3A845A0D-FD0B-413D-923D-65F09617961C}" dt="2023-08-03T14:28:35.878" v="251" actId="1076"/>
          <ac:picMkLst>
            <pc:docMk/>
            <pc:sldMk cId="2864566383" sldId="257"/>
            <ac:picMk id="12" creationId="{077029FD-0105-DCD8-0B6A-26C9CA99BF74}"/>
          </ac:picMkLst>
        </pc:picChg>
        <pc:picChg chg="add mod">
          <ac:chgData name="ZHANG Mingxing" userId="fc93c0dc4e325b6d" providerId="LiveId" clId="{3A845A0D-FD0B-413D-923D-65F09617961C}" dt="2023-08-03T14:33:12.019" v="259" actId="1076"/>
          <ac:picMkLst>
            <pc:docMk/>
            <pc:sldMk cId="2864566383" sldId="257"/>
            <ac:picMk id="13" creationId="{F38C4D9C-F4AC-1E44-8BEB-9F1A7068E731}"/>
          </ac:picMkLst>
        </pc:picChg>
        <pc:picChg chg="add mod">
          <ac:chgData name="ZHANG Mingxing" userId="fc93c0dc4e325b6d" providerId="LiveId" clId="{3A845A0D-FD0B-413D-923D-65F09617961C}" dt="2023-08-03T14:33:10.618" v="258" actId="14100"/>
          <ac:picMkLst>
            <pc:docMk/>
            <pc:sldMk cId="2864566383" sldId="257"/>
            <ac:picMk id="14" creationId="{36201325-5069-EB48-DE76-20A14AB8DAB2}"/>
          </ac:picMkLst>
        </pc:picChg>
        <pc:picChg chg="add mod">
          <ac:chgData name="ZHANG Mingxing" userId="fc93c0dc4e325b6d" providerId="LiveId" clId="{3A845A0D-FD0B-413D-923D-65F09617961C}" dt="2023-08-03T14:28:47.097" v="253" actId="1076"/>
          <ac:picMkLst>
            <pc:docMk/>
            <pc:sldMk cId="2864566383" sldId="257"/>
            <ac:picMk id="15" creationId="{E5E02FBD-3BDC-77BF-8428-C095E4629963}"/>
          </ac:picMkLst>
        </pc:picChg>
        <pc:picChg chg="add mod">
          <ac:chgData name="ZHANG Mingxing" userId="fc93c0dc4e325b6d" providerId="LiveId" clId="{3A845A0D-FD0B-413D-923D-65F09617961C}" dt="2023-08-03T14:33:16.663" v="260" actId="1076"/>
          <ac:picMkLst>
            <pc:docMk/>
            <pc:sldMk cId="2864566383" sldId="257"/>
            <ac:picMk id="17" creationId="{166792D6-A936-B60C-4A50-5863B79A90F3}"/>
          </ac:picMkLst>
        </pc:picChg>
        <pc:picChg chg="add mod">
          <ac:chgData name="ZHANG Mingxing" userId="fc93c0dc4e325b6d" providerId="LiveId" clId="{3A845A0D-FD0B-413D-923D-65F09617961C}" dt="2023-08-03T14:36:17.054" v="271" actId="1076"/>
          <ac:picMkLst>
            <pc:docMk/>
            <pc:sldMk cId="2864566383" sldId="257"/>
            <ac:picMk id="20" creationId="{BC56B47F-F5D4-05D6-5CDE-77FD156332DC}"/>
          </ac:picMkLst>
        </pc:picChg>
        <pc:picChg chg="add mod">
          <ac:chgData name="ZHANG Mingxing" userId="fc93c0dc4e325b6d" providerId="LiveId" clId="{3A845A0D-FD0B-413D-923D-65F09617961C}" dt="2023-08-03T14:36:17.054" v="271" actId="1076"/>
          <ac:picMkLst>
            <pc:docMk/>
            <pc:sldMk cId="2864566383" sldId="257"/>
            <ac:picMk id="22" creationId="{29E52810-9C72-FEBF-75EE-954D741D34AC}"/>
          </ac:picMkLst>
        </pc:picChg>
        <pc:picChg chg="add mod">
          <ac:chgData name="ZHANG Mingxing" userId="fc93c0dc4e325b6d" providerId="LiveId" clId="{3A845A0D-FD0B-413D-923D-65F09617961C}" dt="2023-08-03T14:38:13.734" v="274" actId="1076"/>
          <ac:picMkLst>
            <pc:docMk/>
            <pc:sldMk cId="2864566383" sldId="257"/>
            <ac:picMk id="24" creationId="{635975AA-C62F-0342-2139-93C11DF64D52}"/>
          </ac:picMkLst>
        </pc:picChg>
        <pc:picChg chg="add mod">
          <ac:chgData name="ZHANG Mingxing" userId="fc93c0dc4e325b6d" providerId="LiveId" clId="{3A845A0D-FD0B-413D-923D-65F09617961C}" dt="2023-08-03T14:38:54.112" v="277" actId="1076"/>
          <ac:picMkLst>
            <pc:docMk/>
            <pc:sldMk cId="2864566383" sldId="257"/>
            <ac:picMk id="26" creationId="{F0233620-AA09-B310-196A-ECAB262472F8}"/>
          </ac:picMkLst>
        </pc:picChg>
        <pc:picChg chg="add del">
          <ac:chgData name="ZHANG Mingxing" userId="fc93c0dc4e325b6d" providerId="LiveId" clId="{3A845A0D-FD0B-413D-923D-65F09617961C}" dt="2023-08-03T14:46:09.202" v="280" actId="478"/>
          <ac:picMkLst>
            <pc:docMk/>
            <pc:sldMk cId="2864566383" sldId="257"/>
            <ac:picMk id="29" creationId="{B98EF181-43F8-C7E1-83CE-EF8817704B49}"/>
          </ac:picMkLst>
        </pc:picChg>
        <pc:picChg chg="add mod">
          <ac:chgData name="ZHANG Mingxing" userId="fc93c0dc4e325b6d" providerId="LiveId" clId="{3A845A0D-FD0B-413D-923D-65F09617961C}" dt="2023-08-03T14:48:20.426" v="283" actId="1076"/>
          <ac:picMkLst>
            <pc:docMk/>
            <pc:sldMk cId="2864566383" sldId="257"/>
            <ac:picMk id="31" creationId="{6E3648B7-DE2A-27E1-30F1-A839A9182C6C}"/>
          </ac:picMkLst>
        </pc:picChg>
        <pc:picChg chg="add mod">
          <ac:chgData name="ZHANG Mingxing" userId="fc93c0dc4e325b6d" providerId="LiveId" clId="{3A845A0D-FD0B-413D-923D-65F09617961C}" dt="2023-08-03T14:49:01.023" v="286" actId="1076"/>
          <ac:picMkLst>
            <pc:docMk/>
            <pc:sldMk cId="2864566383" sldId="257"/>
            <ac:picMk id="33" creationId="{3A6933F9-FC1E-D258-D7D4-669E74F01C1C}"/>
          </ac:picMkLst>
        </pc:picChg>
        <pc:cxnChg chg="mod">
          <ac:chgData name="ZHANG Mingxing" userId="fc93c0dc4e325b6d" providerId="LiveId" clId="{3A845A0D-FD0B-413D-923D-65F09617961C}" dt="2023-08-03T14:24:01.845" v="116" actId="478"/>
          <ac:cxnSpMkLst>
            <pc:docMk/>
            <pc:sldMk cId="2864566383" sldId="257"/>
            <ac:cxnSpMk id="195" creationId="{EAF2575C-E44A-BB93-A63C-5C476E315F36}"/>
          </ac:cxnSpMkLst>
        </pc:cxnChg>
        <pc:cxnChg chg="mod">
          <ac:chgData name="ZHANG Mingxing" userId="fc93c0dc4e325b6d" providerId="LiveId" clId="{3A845A0D-FD0B-413D-923D-65F09617961C}" dt="2023-08-03T14:24:01.845" v="116" actId="478"/>
          <ac:cxnSpMkLst>
            <pc:docMk/>
            <pc:sldMk cId="2864566383" sldId="257"/>
            <ac:cxnSpMk id="196" creationId="{744F315F-EDA7-15DD-0FBC-EEF8B6231543}"/>
          </ac:cxnSpMkLst>
        </pc:cxnChg>
        <pc:cxnChg chg="mod">
          <ac:chgData name="ZHANG Mingxing" userId="fc93c0dc4e325b6d" providerId="LiveId" clId="{3A845A0D-FD0B-413D-923D-65F09617961C}" dt="2023-08-03T14:24:01.845" v="116" actId="478"/>
          <ac:cxnSpMkLst>
            <pc:docMk/>
            <pc:sldMk cId="2864566383" sldId="257"/>
            <ac:cxnSpMk id="197" creationId="{C0DC8773-CA00-6DB4-B085-22379C467693}"/>
          </ac:cxnSpMkLst>
        </pc:cxnChg>
        <pc:cxnChg chg="mod">
          <ac:chgData name="ZHANG Mingxing" userId="fc93c0dc4e325b6d" providerId="LiveId" clId="{3A845A0D-FD0B-413D-923D-65F09617961C}" dt="2023-08-03T14:24:01.845" v="116" actId="478"/>
          <ac:cxnSpMkLst>
            <pc:docMk/>
            <pc:sldMk cId="2864566383" sldId="257"/>
            <ac:cxnSpMk id="222" creationId="{3D62899A-DB9F-E3F8-2065-F7301AD64F41}"/>
          </ac:cxnSpMkLst>
        </pc:cxnChg>
        <pc:cxnChg chg="mod">
          <ac:chgData name="ZHANG Mingxing" userId="fc93c0dc4e325b6d" providerId="LiveId" clId="{3A845A0D-FD0B-413D-923D-65F09617961C}" dt="2023-08-03T14:24:01.845" v="116" actId="478"/>
          <ac:cxnSpMkLst>
            <pc:docMk/>
            <pc:sldMk cId="2864566383" sldId="257"/>
            <ac:cxnSpMk id="223" creationId="{3BF8B64E-0F31-5A36-6649-1C740518FAA9}"/>
          </ac:cxnSpMkLst>
        </pc:cxnChg>
        <pc:cxnChg chg="mod">
          <ac:chgData name="ZHANG Mingxing" userId="fc93c0dc4e325b6d" providerId="LiveId" clId="{3A845A0D-FD0B-413D-923D-65F09617961C}" dt="2023-08-03T14:24:01.845" v="116" actId="478"/>
          <ac:cxnSpMkLst>
            <pc:docMk/>
            <pc:sldMk cId="2864566383" sldId="257"/>
            <ac:cxnSpMk id="226" creationId="{A731E690-7438-F645-8333-592A9D4C114E}"/>
          </ac:cxnSpMkLst>
        </pc:cxnChg>
        <pc:cxnChg chg="mod">
          <ac:chgData name="ZHANG Mingxing" userId="fc93c0dc4e325b6d" providerId="LiveId" clId="{3A845A0D-FD0B-413D-923D-65F09617961C}" dt="2023-08-03T14:24:01.845" v="116" actId="478"/>
          <ac:cxnSpMkLst>
            <pc:docMk/>
            <pc:sldMk cId="2864566383" sldId="257"/>
            <ac:cxnSpMk id="227" creationId="{719A22E0-4534-6A5B-887F-2A7B60BF39A6}"/>
          </ac:cxnSpMkLst>
        </pc:cxnChg>
      </pc:sldChg>
      <pc:sldChg chg="modSp mod modNotesTx">
        <pc:chgData name="ZHANG Mingxing" userId="fc93c0dc4e325b6d" providerId="LiveId" clId="{3A845A0D-FD0B-413D-923D-65F09617961C}" dt="2023-08-03T14:23:06.505" v="76" actId="20577"/>
        <pc:sldMkLst>
          <pc:docMk/>
          <pc:sldMk cId="2557234550" sldId="317"/>
        </pc:sldMkLst>
        <pc:spChg chg="mod">
          <ac:chgData name="ZHANG Mingxing" userId="fc93c0dc4e325b6d" providerId="LiveId" clId="{3A845A0D-FD0B-413D-923D-65F09617961C}" dt="2023-08-03T14:14:00.672" v="70" actId="1035"/>
          <ac:spMkLst>
            <pc:docMk/>
            <pc:sldMk cId="2557234550" sldId="317"/>
            <ac:spMk id="2" creationId="{DBB9957C-7874-EE7A-FD94-121617C4C415}"/>
          </ac:spMkLst>
        </pc:spChg>
        <pc:spChg chg="mod">
          <ac:chgData name="ZHANG Mingxing" userId="fc93c0dc4e325b6d" providerId="LiveId" clId="{3A845A0D-FD0B-413D-923D-65F09617961C}" dt="2023-08-03T14:14:14.496" v="71" actId="113"/>
          <ac:spMkLst>
            <pc:docMk/>
            <pc:sldMk cId="2557234550" sldId="317"/>
            <ac:spMk id="12" creationId="{80DA3407-673B-C6D1-8970-C25B7B336C60}"/>
          </ac:spMkLst>
        </pc:spChg>
        <pc:spChg chg="mod">
          <ac:chgData name="ZHANG Mingxing" userId="fc93c0dc4e325b6d" providerId="LiveId" clId="{3A845A0D-FD0B-413D-923D-65F09617961C}" dt="2023-08-03T14:14:18.922" v="72" actId="113"/>
          <ac:spMkLst>
            <pc:docMk/>
            <pc:sldMk cId="2557234550" sldId="317"/>
            <ac:spMk id="13" creationId="{4C912BBA-DD88-E7BD-558C-B6D1E3FA7856}"/>
          </ac:spMkLst>
        </pc:spChg>
      </pc:sldChg>
      <pc:sldChg chg="add setBg">
        <pc:chgData name="ZHANG Mingxing" userId="fc93c0dc4e325b6d" providerId="LiveId" clId="{3A845A0D-FD0B-413D-923D-65F09617961C}" dt="2023-08-03T14:23:11.851" v="77"/>
        <pc:sldMkLst>
          <pc:docMk/>
          <pc:sldMk cId="1824946966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F12FB-5E57-5B40-9653-06BEB6CB2EF2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F0952-D073-AA43-A920-0427FEC28A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0554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大家好，我是来自清华大学</a:t>
            </a:r>
            <a:r>
              <a:rPr kumimoji="1" lang="en-US" altLang="zh-CN" dirty="0" err="1"/>
              <a:t>MadSys</a:t>
            </a:r>
            <a:r>
              <a:rPr kumimoji="1" lang="zh-CN" altLang="en-US" dirty="0"/>
              <a:t>实验室的章明星，很高兴能在这里介绍我们组在图计算领域的研究成果。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6918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再来看基于上界和下界的剪枝。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163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在第一轮迭代中，我们还是搜索到顶点</a:t>
            </a:r>
            <a:r>
              <a:rPr kumimoji="1" lang="en-US" altLang="zh-CN" dirty="0"/>
              <a:t>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根据假设，下界的估计也是准确的，所以</a:t>
            </a:r>
            <a:r>
              <a:rPr kumimoji="1" lang="en-US" altLang="zh-CN" dirty="0"/>
              <a:t>b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的下界估计为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" altLang="zh-CN" dirty="0"/>
              <a:t>s</a:t>
            </a:r>
            <a:r>
              <a:rPr kumimoji="1" lang="zh-CN" altLang="en-US" dirty="0"/>
              <a:t>到</a:t>
            </a:r>
            <a:r>
              <a:rPr kumimoji="1" lang="en" altLang="zh-CN" dirty="0"/>
              <a:t>b</a:t>
            </a:r>
            <a:r>
              <a:rPr kumimoji="1" lang="zh-CN" altLang="en-US" dirty="0"/>
              <a:t>的路径值加上</a:t>
            </a:r>
            <a:r>
              <a:rPr kumimoji="1" lang="en" altLang="zh-CN" dirty="0"/>
              <a:t>LB(</a:t>
            </a:r>
            <a:r>
              <a:rPr kumimoji="1" lang="en" altLang="zh-CN" dirty="0" err="1"/>
              <a:t>b,d</a:t>
            </a:r>
            <a:r>
              <a:rPr kumimoji="1" lang="en" altLang="zh-CN" dirty="0"/>
              <a:t>)</a:t>
            </a:r>
            <a:r>
              <a:rPr kumimoji="1" lang="zh-CN" altLang="en-US" dirty="0"/>
              <a:t>等于</a:t>
            </a:r>
            <a:r>
              <a:rPr kumimoji="1" lang="en-US" altLang="zh-CN" dirty="0"/>
              <a:t>10</a:t>
            </a:r>
            <a:r>
              <a:rPr kumimoji="1" lang="zh-CN" altLang="en-US" dirty="0"/>
              <a:t>，大于</a:t>
            </a:r>
            <a:r>
              <a:rPr kumimoji="1" lang="en" altLang="zh-CN" dirty="0"/>
              <a:t>UB(</a:t>
            </a:r>
            <a:r>
              <a:rPr kumimoji="1" lang="en" altLang="zh-CN" dirty="0" err="1"/>
              <a:t>s,d</a:t>
            </a:r>
            <a:r>
              <a:rPr kumimoji="1" lang="en" altLang="zh-CN" dirty="0"/>
              <a:t>)</a:t>
            </a:r>
            <a:r>
              <a:rPr kumimoji="1" lang="zh-CN" altLang="en" dirty="0"/>
              <a:t>，</a:t>
            </a:r>
            <a:r>
              <a:rPr kumimoji="1" lang="zh-CN" altLang="en-US" dirty="0"/>
              <a:t>所以可以被剪枝。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同理，从</a:t>
            </a:r>
            <a:r>
              <a:rPr kumimoji="1" lang="en" altLang="zh-CN" dirty="0"/>
              <a:t>s</a:t>
            </a:r>
            <a:r>
              <a:rPr kumimoji="1" lang="zh-CN" altLang="en-US" dirty="0"/>
              <a:t>到</a:t>
            </a:r>
            <a:r>
              <a:rPr kumimoji="1" lang="en" altLang="zh-CN" dirty="0"/>
              <a:t>e</a:t>
            </a:r>
            <a:r>
              <a:rPr kumimoji="1" lang="zh-CN" altLang="en-US" dirty="0"/>
              <a:t>的路径也可以被剪枝。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08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然后，在第二轮迭代中，我们只需要从顶点</a:t>
            </a:r>
            <a:r>
              <a:rPr kumimoji="1" lang="en-US" altLang="zh-CN" dirty="0"/>
              <a:t>a</a:t>
            </a:r>
            <a:r>
              <a:rPr kumimoji="1" lang="zh-CN" altLang="en-US" dirty="0"/>
              <a:t>搜索到顶点</a:t>
            </a:r>
            <a:r>
              <a:rPr kumimoji="1" lang="en-US" altLang="zh-CN" dirty="0"/>
              <a:t>d</a:t>
            </a:r>
            <a:r>
              <a:rPr kumimoji="1" lang="zh-CN" altLang="en-US" dirty="0"/>
              <a:t>，算法就可以结束了。</a:t>
            </a:r>
            <a:endParaRPr kumimoji="1" lang="en-US" altLang="zh-CN" dirty="0"/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在这个例子中，使用基于上界的剪枝只能剪掉一个顶点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c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而使用基于上界和下界的剪枝，可以剪掉三个顶点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b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、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c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和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e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。 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事实上，如果上界和下界的估计是完全准确的，所有不在最佳路径上的顶点都可以被剪去。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271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上面我们已经介绍了下界在剪枝中的效果。</a:t>
            </a:r>
            <a:endParaRPr kumimoji="1" lang="en-US" altLang="zh-CN" dirty="0"/>
          </a:p>
          <a:p>
            <a:r>
              <a:rPr kumimoji="1" lang="zh-CN" altLang="en-US" dirty="0"/>
              <a:t>那么现在的问题就是如何去高效且准确地估计下界。</a:t>
            </a:r>
            <a:endParaRPr kumimoji="1" lang="en-US" altLang="zh-CN" dirty="0"/>
          </a:p>
          <a:p>
            <a:r>
              <a:rPr kumimoji="1" lang="zh-CN" altLang="en-US" dirty="0"/>
              <a:t>在我们的工作中，是使用图上三角不等式来估计下界的。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之前提到，图上三角不等式的加法子句在现有的系统被用于估计上界，比如</a:t>
            </a:r>
            <a:r>
              <a:rPr kumimoji="1" lang="en-US" altLang="zh-CN" dirty="0"/>
              <a:t>Tripoline</a:t>
            </a:r>
            <a:r>
              <a:rPr kumimoji="1" lang="zh-CN" altLang="en-US" dirty="0"/>
              <a:t>这个工作。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然而，图上三角不等式中还有两个减法子句，它们是加法子句的一个等价转换，可以用来帮助我们估计下界。</a:t>
            </a:r>
            <a:endParaRPr kumimoji="1" lang="en-US" altLang="zh-CN" dirty="0"/>
          </a:p>
          <a:p>
            <a:r>
              <a:rPr kumimoji="1" lang="zh-CN" altLang="en-US" dirty="0"/>
              <a:t>这是因为从</a:t>
            </a:r>
            <a:r>
              <a:rPr kumimoji="1" lang="en-US" altLang="zh-CN" dirty="0"/>
              <a:t>s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</a:t>
            </a:r>
            <a:r>
              <a:rPr kumimoji="1" lang="zh-CN" altLang="en-US" dirty="0"/>
              <a:t>的查询结果</a:t>
            </a:r>
            <a:r>
              <a:rPr kumimoji="1" lang="en-US" altLang="zh-CN" dirty="0"/>
              <a:t>Q(</a:t>
            </a:r>
            <a:r>
              <a:rPr kumimoji="1" lang="en-US" altLang="zh-CN" dirty="0" err="1"/>
              <a:t>s,d</a:t>
            </a:r>
            <a:r>
              <a:rPr kumimoji="1" lang="en-US" altLang="zh-CN" dirty="0"/>
              <a:t>)</a:t>
            </a:r>
            <a:r>
              <a:rPr kumimoji="1" lang="zh-CN" altLang="en-US" dirty="0"/>
              <a:t>位于大于等于运算符的左侧，它大于等于右边表达式的结果，那么计算出右边的结果就可以作为</a:t>
            </a:r>
            <a:r>
              <a:rPr kumimoji="1" lang="en-US" altLang="zh-CN" dirty="0"/>
              <a:t>Q(</a:t>
            </a:r>
            <a:r>
              <a:rPr kumimoji="1" lang="en-US" altLang="zh-CN" dirty="0" err="1"/>
              <a:t>s,d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的下界。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13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观察这三个不等式，我们可以发现，要估计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Q(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s,d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的上界和下界，我们需要知道</a:t>
            </a:r>
            <a:r>
              <a:rPr lang="en-US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s,d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和另一个中间顶点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之间的准确查询结果。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因此，我们可以选择一个固定的中心顶点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" b="0" i="0" u="none" strike="noStrike" dirty="0">
                <a:solidFill>
                  <a:srgbClr val="D1D5DB"/>
                </a:solidFill>
                <a:effectLst/>
                <a:latin typeface="Söhne"/>
              </a:rPr>
              <a:t>，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维护从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到所有顶点以及从所有顶点到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的单源查询结果。我们可以将这些结果称为索引。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维护固定顶点的单源查询结果在现有系统中已经得到了广泛研究，比如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KickStarter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和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RisGraph</a:t>
            </a:r>
            <a:r>
              <a:rPr lang="zh-CN" altLang="en" b="0" i="0" u="none" strike="noStrike" dirty="0">
                <a:solidFill>
                  <a:srgbClr val="D1D5DB"/>
                </a:solidFill>
                <a:effectLst/>
                <a:latin typeface="Söhne"/>
              </a:rPr>
              <a:t>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它们通过跟踪顶点值的树状依赖关系，从而在图结构发生变化时进行增量计算。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我们也可以选择使用多个中心顶点来提供更准确的上界和下界，但这也会增加内存开销。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在我们的实验中，我们使用了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16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个中心顶点。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5796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为了高效的维护图结构更新并且提供新鲜度较高的图查询结果，我们设计了基于快照的解耦系统架构。 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假设图查询和图更新是交替到达的，如果我们以串行的方式处理它们，肯定会严重影响系统性能。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事实上，在许多现实场景中，为每个查询提供一个一致的快照就足够了，即使快照的数据有轻微的不新鲜，应用也是可以容忍的。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zh-CN" alt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在我们的设计中，系统会同时维护三个不同的快照，并在上面处理三种类型的工作。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图查询会在已闭合快照上进行处理，该快照包含图结构和索引的一致视图。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而索引的维护会在未闭合快照上进行处理，该快照仅包含图结构的一致视图。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图结构的修改在更新中的快照上进行处理，该快照的视图是不一致的。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zh-CN" alt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一旦未闭合快照上的索引维护完成，系统就会开始一个新的阶段。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旧的更新中的快照变为新的未闭合快照，旧的未闭合快照变为新的已闭合快照。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zh-CN" alt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这里，用户可能会关心数据的新鲜性，这取决于索引维护算法的效率。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我们在测试中发现，以上设计每秒接收数百万个图更新时，数据的新鲜性可以限制在秒级，这在大多数现实场景中是可以接受的。</a:t>
            </a:r>
          </a:p>
          <a:p>
            <a:endParaRPr lang="e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73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LinLibertineT"/>
              </a:rPr>
              <a:t>为了实现上述系统架构，我们需要一个多版本图存储来提供快照隔离。</a:t>
            </a:r>
            <a:endParaRPr lang="en-US" altLang="zh-CN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LinLibertineT"/>
              </a:rPr>
              <a:t>在我们专门设计的存储格式中，每条边使用</a:t>
            </a:r>
            <a:r>
              <a:rPr lang="en-US" altLang="zh-CN" sz="1800" dirty="0">
                <a:effectLst/>
                <a:latin typeface="LinLibertineT"/>
              </a:rPr>
              <a:t>2</a:t>
            </a:r>
            <a:r>
              <a:rPr lang="zh-CN" altLang="en-US" sz="1800" dirty="0">
                <a:effectLst/>
                <a:latin typeface="LinLibertineT"/>
              </a:rPr>
              <a:t>个比特位来表示该边在已闭合和未闭合快照中是否可见。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LinLibertineT"/>
              </a:rPr>
              <a:t>以这张图为例，从快照</a:t>
            </a:r>
            <a:r>
              <a:rPr lang="en" altLang="zh-CN" sz="1800" dirty="0">
                <a:effectLst/>
                <a:latin typeface="LinLibertineT"/>
              </a:rPr>
              <a:t>x</a:t>
            </a:r>
            <a:r>
              <a:rPr lang="zh-CN" altLang="en-US" sz="1800" dirty="0">
                <a:effectLst/>
                <a:latin typeface="LinLibertineT"/>
              </a:rPr>
              <a:t>到快照</a:t>
            </a:r>
            <a:r>
              <a:rPr lang="en" altLang="zh-CN" sz="1800" dirty="0">
                <a:effectLst/>
                <a:latin typeface="LinLibertineT"/>
              </a:rPr>
              <a:t>x+1</a:t>
            </a:r>
            <a:r>
              <a:rPr lang="zh-CN" altLang="en" sz="1800" dirty="0">
                <a:effectLst/>
                <a:latin typeface="LinLibertineT"/>
              </a:rPr>
              <a:t>，</a:t>
            </a:r>
            <a:r>
              <a:rPr lang="zh-CN" altLang="en-US" sz="1800" dirty="0">
                <a:effectLst/>
                <a:latin typeface="LinLibertineT"/>
              </a:rPr>
              <a:t>我们删除了一条旧边，插入了一条新边。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LinLibertineT"/>
              </a:rPr>
              <a:t>现在的邻接表如图所示。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LinLibertineT"/>
              </a:rPr>
              <a:t>对于没有更新的边，两个比特位都保持为</a:t>
            </a:r>
            <a:r>
              <a:rPr lang="en-US" altLang="zh-CN" sz="1800" dirty="0">
                <a:effectLst/>
                <a:latin typeface="LinLibertineT"/>
              </a:rPr>
              <a:t>1</a:t>
            </a:r>
            <a:r>
              <a:rPr lang="zh-CN" altLang="en-US" sz="1800" dirty="0">
                <a:effectLst/>
                <a:latin typeface="LinLibertineT"/>
              </a:rPr>
              <a:t>，因此它们在两个快照中都可见。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LinLibertineT"/>
              </a:rPr>
              <a:t>对于删除的边，第一个比特位被设置为</a:t>
            </a:r>
            <a:r>
              <a:rPr lang="en-US" altLang="zh-CN" sz="1800" dirty="0">
                <a:effectLst/>
                <a:latin typeface="LinLibertineT"/>
              </a:rPr>
              <a:t>0</a:t>
            </a:r>
            <a:r>
              <a:rPr lang="zh-CN" altLang="en-US" sz="1800" dirty="0">
                <a:effectLst/>
                <a:latin typeface="LinLibertineT"/>
              </a:rPr>
              <a:t>，所以在未闭合快照中它变为不可见；但第二个比特位仍为</a:t>
            </a:r>
            <a:r>
              <a:rPr lang="en-US" altLang="zh-CN" sz="1800" dirty="0">
                <a:effectLst/>
                <a:latin typeface="LinLibertineT"/>
              </a:rPr>
              <a:t>1</a:t>
            </a:r>
            <a:r>
              <a:rPr lang="zh-CN" altLang="en-US" sz="1800" dirty="0">
                <a:effectLst/>
                <a:latin typeface="LinLibertineT"/>
              </a:rPr>
              <a:t>，所以它在已闭合快照中仍然可见。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 dirty="0"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LinLibertineT"/>
              </a:rPr>
              <a:t>对于我们新添加的边，则相反。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LinLibertineT"/>
              </a:rPr>
              <a:t>实际上，每条边的比特位在整个生命周期中一共会被修改四次。我们在论文中详细介绍了这一过程的更多细节。</a:t>
            </a:r>
            <a:endParaRPr lang="en" altLang="zh-CN" sz="1800" dirty="0">
              <a:effectLst/>
              <a:latin typeface="LinLibertine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02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接下来，介绍本工作提供的编程模型。</a:t>
            </a:r>
          </a:p>
          <a:p>
            <a:r>
              <a:rPr kumimoji="1" lang="zh-CN" altLang="en-US" dirty="0"/>
              <a:t>因为存在许多不同类型的点到点图查询，并且每种查询的具体业务逻辑可能有许多细节上的差异，由用户自己来设计和实现所有算法是非常复杂的。</a:t>
            </a:r>
          </a:p>
          <a:p>
            <a:r>
              <a:rPr kumimoji="1" lang="zh-CN" altLang="en-US" dirty="0"/>
              <a:t>因此，我们提出了</a:t>
            </a:r>
            <a:r>
              <a:rPr kumimoji="1" lang="en" altLang="zh-CN" dirty="0" err="1"/>
              <a:t>SGragh</a:t>
            </a:r>
            <a:r>
              <a:rPr kumimoji="1" lang="zh-CN" altLang="en" dirty="0"/>
              <a:t>系统，</a:t>
            </a:r>
            <a:r>
              <a:rPr kumimoji="1" lang="zh-CN" altLang="en-US" dirty="0"/>
              <a:t>一个可以自动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生成索引构建和维护，以及查询剪枝逻辑的系统。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  <a:p>
            <a:r>
              <a:rPr kumimoji="1" lang="zh-CN" altLang="en-US" dirty="0"/>
              <a:t>用户可以在一个顶点程序中表达他们的算法逻辑，并使用五个简单的函数来说明算法所满足的图上三角不等式。</a:t>
            </a:r>
            <a:endParaRPr kumimoji="1" lang="en-US" altLang="zh-CN" dirty="0"/>
          </a:p>
          <a:p>
            <a:r>
              <a:rPr kumimoji="1" lang="en" altLang="zh-CN" dirty="0" err="1"/>
              <a:t>SGraph</a:t>
            </a:r>
            <a:r>
              <a:rPr kumimoji="1" lang="zh-CN" altLang="en-US" dirty="0"/>
              <a:t>非常易于使用，因为它把所有的系统实现和算法逻辑都向用户隐藏起来了。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54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最后，我们展示一下</a:t>
            </a:r>
            <a:r>
              <a:rPr kumimoji="1"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SGraph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的实验结果。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我们测试了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个常见的点到点查询算法。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048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在查询性能方面，我们将</a:t>
            </a:r>
            <a:r>
              <a:rPr kumimoji="1" lang="en-US" altLang="zh-CN" dirty="0" err="1"/>
              <a:t>SGraph</a:t>
            </a:r>
            <a:r>
              <a:rPr kumimoji="1" lang="zh-CN" altLang="en-US" dirty="0"/>
              <a:t>与</a:t>
            </a:r>
            <a:r>
              <a:rPr kumimoji="1" lang="en-US" altLang="zh-CN" dirty="0"/>
              <a:t>PnP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Tripoline+</a:t>
            </a:r>
            <a:r>
              <a:rPr kumimoji="1" lang="zh-CN" altLang="en-US" dirty="0"/>
              <a:t>进行了比较。</a:t>
            </a:r>
          </a:p>
          <a:p>
            <a:r>
              <a:rPr kumimoji="1" lang="zh-CN" altLang="en-US" dirty="0"/>
              <a:t>可以看到，在大多数情况下，</a:t>
            </a:r>
            <a:r>
              <a:rPr kumimoji="1" lang="en-US" altLang="zh-CN" dirty="0" err="1"/>
              <a:t>SGraph</a:t>
            </a:r>
            <a:r>
              <a:rPr kumimoji="1" lang="zh-CN" altLang="en-US" dirty="0"/>
              <a:t>相对于其他两个系统都能实现明显的加速。</a:t>
            </a:r>
          </a:p>
          <a:p>
            <a:r>
              <a:rPr kumimoji="1" lang="zh-CN" altLang="en-US" dirty="0"/>
              <a:t>在某些情况下，加速效果可以达到上百甚至上千倍。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293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2238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为了解释产生加速的原因，我们测量了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每一轮迭代的平均顶点激活次数</a:t>
            </a:r>
            <a:r>
              <a:rPr kumimoji="1" lang="zh-CN" altLang="en-US" dirty="0"/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和基于上界剪枝的系统相比，</a:t>
            </a:r>
            <a:r>
              <a:rPr kumimoji="1" lang="en" altLang="zh-CN" dirty="0" err="1"/>
              <a:t>SGraph</a:t>
            </a:r>
            <a:r>
              <a:rPr lang="zh-CN" altLang="en-US" sz="1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达到收敛所需要的迭代轮数更少</a:t>
            </a:r>
            <a:r>
              <a:rPr kumimoji="1" lang="zh-CN" altLang="en-US" dirty="0"/>
              <a:t>，而且顶点激活总数小了几个数量级。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这表明我们基于下界的剪枝技术大幅缩小了搜索空间，从而实现了更低的查询延迟。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83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我们还设计了分解实验，来分析使用不同剪枝策略的加速效果。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这部分结果表明在双向搜索过程中，</a:t>
            </a:r>
            <a:r>
              <a:rPr lang="zh-CN" altLang="en-US" sz="1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基于下界的剪枝在两个搜索方向上都能起作用，形成协同效应。</a:t>
            </a:r>
            <a:endParaRPr lang="en-US" altLang="zh-CN" sz="1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606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chemeClr val="tx1"/>
                </a:solidFill>
                <a:effectLst/>
                <a:latin typeface="LinLibertineT"/>
                <a:ea typeface="+mn-ea"/>
                <a:cs typeface="+mn-cs"/>
              </a:rPr>
              <a:t>最后我们测试了索引维护算法的效率。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chemeClr val="tx1"/>
                </a:solidFill>
                <a:effectLst/>
                <a:latin typeface="LinLibertineT"/>
                <a:ea typeface="+mn-ea"/>
                <a:cs typeface="+mn-cs"/>
              </a:rPr>
              <a:t>前面提到，索引维护算法的效率决定了查询数据的新鲜性。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200">
                <a:solidFill>
                  <a:schemeClr val="tx1"/>
                </a:solidFill>
                <a:effectLst/>
                <a:latin typeface="LinLibertineT"/>
                <a:ea typeface="+mn-ea"/>
                <a:cs typeface="+mn-cs"/>
              </a:rPr>
              <a:t>这部分结果表明，</a:t>
            </a:r>
            <a:r>
              <a:rPr lang="en" altLang="zh-CN" sz="1800" kern="1200" err="1">
                <a:solidFill>
                  <a:schemeClr val="tx1"/>
                </a:solidFill>
                <a:effectLst/>
                <a:latin typeface="LinLibertineT"/>
                <a:ea typeface="+mn-ea"/>
                <a:cs typeface="+mn-cs"/>
              </a:rPr>
              <a:t>SGraph</a:t>
            </a:r>
            <a:r>
              <a:rPr lang="zh-CN" altLang="en-US" sz="180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</a:t>
            </a:r>
            <a:r>
              <a:rPr lang="zh-CN" altLang="en" sz="180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18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每秒接收百万次图更新的同时，提供秒级的数据新鲜性。</a:t>
            </a:r>
            <a:endParaRPr kumimoji="1" lang="zh-CN" altLang="en-US" sz="18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800" kern="1200">
              <a:solidFill>
                <a:schemeClr val="tx1"/>
              </a:solidFill>
              <a:effectLst/>
              <a:latin typeface="LinLibertine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7065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总结一下，在这项工作中，我们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点到点图查询提出了极其有效的基于上界和下界的剪枝技术。</a:t>
            </a:r>
            <a:endParaRPr lang="en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dirty="0"/>
              <a:t>然后，我们设计了一种基于快照的解耦系统架构，使系统可以同时处理图查询和图更新。</a:t>
            </a:r>
          </a:p>
          <a:p>
            <a:r>
              <a:rPr kumimoji="1" lang="zh-CN" altLang="en-US" dirty="0"/>
              <a:t>最后，我们实现了一个更高级别的编程抽象，可以将系统实现和算法逻辑都隐藏起来，使用户更加简单易用。</a:t>
            </a:r>
            <a:endParaRPr kumimoji="1" lang="en-US" altLang="zh-CN" dirty="0"/>
          </a:p>
          <a:p>
            <a:endParaRPr kumimoji="1" lang="zh-CN" altLang="en-US" dirty="0"/>
          </a:p>
          <a:p>
            <a:r>
              <a:rPr kumimoji="1" lang="zh-CN" altLang="en-US" dirty="0"/>
              <a:t>以上就是我的报告，欢迎大家提问。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703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首先是研究背景。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在实时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OLAP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系统中，以亚秒级的延迟查询不断变化的数据是一个非常吸引人的特性。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然而，在图查询系统中，要想实现这一目标是非常困难的。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比如一个单源图查询，只有在访问了图中的所有连通顶点之后才能完成，很难实现亚秒级的延迟。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然而，许多研究者最近观察到，回答一个点到点的图查询通常只需要访问图中的一小部分顶点，减少了很多计算量。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4302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点到点的图查询在许多现实场景中被广泛地使用。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比如，点到点之间的最短路径查询是导航系统中最重要的问题。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点到点最宽路径查询可以用来找到两个网络节点之间的最大带宽。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点到点的广度优先搜索是许多高级应用程序的基本内核，比如图聚类算法。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523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显然，降低查询延迟的关键是尽可能减少不必要的计算，主要手段是剪枝。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如图所示，假设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s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是起点，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d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是终点，需要查询从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s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到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d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的最佳路径，现在我们搜索到了一个新的顶点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" b="0" i="0" u="none" strike="noStrike" dirty="0">
                <a:solidFill>
                  <a:srgbClr val="D1D5DB"/>
                </a:solidFill>
                <a:effectLst/>
                <a:latin typeface="Söhne"/>
              </a:rPr>
              <a:t>，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我们想知道，应该将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" b="0" i="0" u="none" strike="noStrike" dirty="0">
                <a:solidFill>
                  <a:srgbClr val="D1D5DB"/>
                </a:solidFill>
                <a:effectLst/>
                <a:latin typeface="Söhne"/>
              </a:rPr>
              <a:t>剪枝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还是继续从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搜索下去。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现有的一些的系统通常使用基于上界的剪枝条件来回答这个问题。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利用这个剪枝技术的前提是图应用满足单调性。本工作中我们讨论的所有图应用都是满足单调性的。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这里我们可以假设所有顶点的值以单调递减的方式更新。一个典型的例子就是最短路查询，只有当更新值小于当前值的时候，顶点值才会被更新。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这里，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P(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s,v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是当前搜索到的从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s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到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的路径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UB(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s,d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是最终结果的上界估计。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图应用的单调性告诉我们，如果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P(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s,v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大于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UB(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s,d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" b="0" i="0" u="none" strike="noStrike" dirty="0">
                <a:solidFill>
                  <a:srgbClr val="D1D5DB"/>
                </a:solidFill>
                <a:effectLst/>
                <a:latin typeface="Söhne"/>
              </a:rPr>
              <a:t>，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那么经过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的路径肯定不是更好的路径，这意味着我们可以将顶点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剪枝。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现有的系统希望通过估计一个更准确的上界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UB(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s,d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来剪去更多的顶点，从而提升查询的效率。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PnP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采用了一个两阶段算法，在搜索过程中更新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UB(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s,d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" b="0" i="0" u="none" strike="noStrike" dirty="0">
                <a:solidFill>
                  <a:srgbClr val="D1D5DB"/>
                </a:solidFill>
                <a:effectLst/>
                <a:latin typeface="Söhne"/>
              </a:rPr>
              <a:t>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Tripoline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是一个单源查询处理系统，我们将其扩展为一个点到点查询版本，称为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Tripoline+</a:t>
            </a:r>
            <a:r>
              <a:rPr lang="zh-CN" altLang="en" b="0" i="0" u="none" strike="noStrike" dirty="0">
                <a:solidFill>
                  <a:srgbClr val="D1D5DB"/>
                </a:solidFill>
                <a:effectLst/>
                <a:latin typeface="Söhne"/>
              </a:rPr>
              <a:t>。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它通过图上三角不等式来估计更准确的上界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UB(</a:t>
            </a:r>
            <a:r>
              <a:rPr lang="en" altLang="zh-CN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s,d</a:t>
            </a:r>
            <a:r>
              <a:rPr lang="en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" b="0" i="0" u="none" strike="noStrike" dirty="0">
                <a:solidFill>
                  <a:srgbClr val="D1D5DB"/>
                </a:solidFill>
                <a:effectLst/>
                <a:latin typeface="Söhne"/>
              </a:rPr>
              <a:t>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我们的实验结果表明，基于上界的剪枝方案只能剪去一半左右的顶点激活，无法达到亚秒级延迟的目标。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6734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为了剪去更多不必要的计算，我们的核心思想是使用基于下界的剪枝技术。</a:t>
            </a:r>
            <a:endParaRPr lang="en-US" altLang="zh-CN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与基于上界的剪枝相比，同时使用上界和下界的剪枝利用了预测未来路径的能力。</a:t>
            </a:r>
            <a:endParaRPr lang="en-US" altLang="zh-CN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这里，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LB(</a:t>
            </a:r>
            <a:r>
              <a:rPr lang="en" altLang="zh-CN" b="0" i="0" u="none" strike="noStrike" err="1">
                <a:solidFill>
                  <a:srgbClr val="D1D5DB"/>
                </a:solidFill>
                <a:effectLst/>
                <a:latin typeface="Söhne"/>
              </a:rPr>
              <a:t>v,d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是从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到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d</a:t>
            </a:r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的未来路径的下界估计。</a:t>
            </a:r>
            <a:endParaRPr lang="en-US" altLang="zh-CN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同样，图应用的单调性告诉我们，如果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P(</a:t>
            </a:r>
            <a:r>
              <a:rPr lang="en" altLang="zh-CN" b="0" i="0" u="none" strike="noStrike" err="1">
                <a:solidFill>
                  <a:srgbClr val="D1D5DB"/>
                </a:solidFill>
                <a:effectLst/>
                <a:latin typeface="Söhne"/>
              </a:rPr>
              <a:t>s,v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加上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LB(</a:t>
            </a:r>
            <a:r>
              <a:rPr lang="en" altLang="zh-CN" b="0" i="0" u="none" strike="noStrike" err="1">
                <a:solidFill>
                  <a:srgbClr val="D1D5DB"/>
                </a:solidFill>
                <a:effectLst/>
                <a:latin typeface="Söhne"/>
              </a:rPr>
              <a:t>v,d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大于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UB(</a:t>
            </a:r>
            <a:r>
              <a:rPr lang="en" altLang="zh-CN" b="0" i="0" u="none" strike="noStrike" err="1">
                <a:solidFill>
                  <a:srgbClr val="D1D5DB"/>
                </a:solidFill>
                <a:effectLst/>
                <a:latin typeface="Söhne"/>
              </a:rPr>
              <a:t>s,d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zh-CN" altLang="en" b="0" i="0" u="none" strike="noStrike">
                <a:solidFill>
                  <a:srgbClr val="D1D5DB"/>
                </a:solidFill>
                <a:effectLst/>
                <a:latin typeface="Söhne"/>
              </a:rPr>
              <a:t>，</a:t>
            </a:r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那么我们可以剪去对顶点</a:t>
            </a:r>
            <a:r>
              <a:rPr lang="en" altLang="zh-CN" b="0" i="0" u="none" strike="noStrike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的激活。</a:t>
            </a:r>
            <a:endParaRPr lang="en-US" altLang="zh-CN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endParaRPr lang="en-US" altLang="zh-CN" b="0" i="0" u="none" strike="noStrike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>
                <a:solidFill>
                  <a:srgbClr val="D1D5DB"/>
                </a:solidFill>
                <a:effectLst/>
                <a:latin typeface="Söhne"/>
              </a:rPr>
              <a:t>我们将在实验部分看到，使用下界增强后的剪枝条件剪去了百分之九十九以上的顶点激活，从而带来了显著的查询加速。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1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接下来我们以点到点最短路径查询作为例子，来看一下基于上界和下界的剪枝是如何工作的。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在这个例子中，我们假设所有的上界和下界估计都是完全准确的。 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换句话说就是，一对顶点的上界和下界的估计都正好等于它们的最短路径值。 </a:t>
            </a:r>
            <a:endParaRPr lang="en-US" altLang="zh-CN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首先，我们来看基于上界的剪枝。在查询开始之前，就有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s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到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d</a:t>
            </a:r>
            <a:r>
              <a:rPr lang="zh-CN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的上界估计为</a:t>
            </a:r>
            <a:r>
              <a:rPr lang="en-US" altLang="zh-CN" b="0" i="0" u="none" strike="noStrike" dirty="0">
                <a:solidFill>
                  <a:srgbClr val="D1D5DB"/>
                </a:solidFill>
                <a:effectLst/>
                <a:latin typeface="Söhne"/>
              </a:rPr>
              <a:t>6.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582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从源点</a:t>
            </a:r>
            <a:r>
              <a:rPr kumimoji="1" lang="en" altLang="zh-CN" dirty="0"/>
              <a:t>s</a:t>
            </a:r>
            <a:r>
              <a:rPr kumimoji="1" lang="zh-CN" altLang="en-US" dirty="0"/>
              <a:t>开始，在第一轮迭代中，我们搜索到顶点</a:t>
            </a:r>
            <a:r>
              <a:rPr kumimoji="1" lang="en" altLang="zh-CN" dirty="0"/>
              <a:t>a</a:t>
            </a:r>
            <a:r>
              <a:rPr kumimoji="1" lang="zh-CN" altLang="en" dirty="0"/>
              <a:t>、</a:t>
            </a:r>
            <a:r>
              <a:rPr kumimoji="1" lang="en" altLang="zh-CN" dirty="0"/>
              <a:t>b</a:t>
            </a:r>
            <a:r>
              <a:rPr kumimoji="1" lang="zh-CN" altLang="en-US" dirty="0"/>
              <a:t>和</a:t>
            </a:r>
            <a:r>
              <a:rPr kumimoji="1" lang="en" altLang="zh-CN" dirty="0"/>
              <a:t>e</a:t>
            </a:r>
            <a:r>
              <a:rPr kumimoji="1" lang="zh-CN" altLang="en-US" dirty="0"/>
              <a:t>，当前</a:t>
            </a:r>
            <a:r>
              <a:rPr kumimoji="1" lang="en-US" altLang="zh-CN" dirty="0"/>
              <a:t>s</a:t>
            </a:r>
            <a:r>
              <a:rPr kumimoji="1" lang="zh-CN" altLang="en-US" dirty="0"/>
              <a:t>到</a:t>
            </a:r>
            <a:r>
              <a:rPr kumimoji="1" lang="zh-CN" altLang="en-US"/>
              <a:t>它们的距离都</a:t>
            </a:r>
            <a:r>
              <a:rPr kumimoji="1" lang="zh-CN" altLang="en-US" dirty="0"/>
              <a:t>小于</a:t>
            </a:r>
            <a:r>
              <a:rPr kumimoji="1" lang="en-US" altLang="zh-CN" dirty="0"/>
              <a:t>UB(</a:t>
            </a:r>
            <a:r>
              <a:rPr kumimoji="1" lang="en-US" altLang="zh-CN" dirty="0" err="1"/>
              <a:t>s,d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，所以它们都不能被剪枝。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028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然后，在第二轮迭代中，我们搜索到了顶点</a:t>
            </a:r>
            <a:r>
              <a:rPr kumimoji="1" lang="en-US" altLang="zh-CN" dirty="0"/>
              <a:t>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顶点</a:t>
            </a:r>
            <a:r>
              <a:rPr kumimoji="1" lang="en-US" altLang="zh-CN" dirty="0"/>
              <a:t>d</a:t>
            </a:r>
            <a:r>
              <a:rPr kumimoji="1" lang="zh-CN" altLang="en-US" dirty="0"/>
              <a:t>是我们搜索的终点。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对于顶点</a:t>
            </a:r>
            <a:r>
              <a:rPr kumimoji="1" lang="en-US" altLang="zh-CN" dirty="0"/>
              <a:t>c</a:t>
            </a:r>
            <a:r>
              <a:rPr kumimoji="1" lang="zh-CN" altLang="en-US" dirty="0"/>
              <a:t>，从</a:t>
            </a:r>
            <a:r>
              <a:rPr kumimoji="1" lang="en-US" altLang="zh-CN" dirty="0"/>
              <a:t>s</a:t>
            </a:r>
            <a:r>
              <a:rPr kumimoji="1" lang="zh-CN" altLang="en-US" dirty="0"/>
              <a:t>到</a:t>
            </a:r>
            <a:r>
              <a:rPr kumimoji="1" lang="en-US" altLang="zh-CN" dirty="0"/>
              <a:t>b</a:t>
            </a:r>
            <a:r>
              <a:rPr kumimoji="1" lang="zh-CN" altLang="en-US" dirty="0"/>
              <a:t>再到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的路径值为</a:t>
            </a:r>
            <a:r>
              <a:rPr kumimoji="1" lang="en-US" altLang="zh-CN" dirty="0"/>
              <a:t>7</a:t>
            </a:r>
            <a:r>
              <a:rPr kumimoji="1" lang="zh-CN" altLang="en-US" dirty="0"/>
              <a:t>，大于</a:t>
            </a:r>
            <a:r>
              <a:rPr kumimoji="1" lang="en-US" altLang="zh-CN" dirty="0"/>
              <a:t>UB(</a:t>
            </a:r>
            <a:r>
              <a:rPr kumimoji="1" lang="en-US" altLang="zh-CN" dirty="0" err="1"/>
              <a:t>s,d</a:t>
            </a:r>
            <a:r>
              <a:rPr kumimoji="1" lang="en-US" altLang="zh-CN" dirty="0"/>
              <a:t>)</a:t>
            </a:r>
            <a:r>
              <a:rPr kumimoji="1" lang="zh-CN" altLang="en-US" dirty="0"/>
              <a:t>，所以可以被剪枝。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同理，从</a:t>
            </a:r>
            <a:r>
              <a:rPr kumimoji="1" lang="en-US" altLang="zh-CN" dirty="0"/>
              <a:t>s</a:t>
            </a:r>
            <a:r>
              <a:rPr kumimoji="1" lang="zh-CN" altLang="en-US" dirty="0"/>
              <a:t>到</a:t>
            </a:r>
            <a:r>
              <a:rPr kumimoji="1" lang="en-US" altLang="zh-CN" dirty="0"/>
              <a:t>e</a:t>
            </a:r>
            <a:r>
              <a:rPr kumimoji="1" lang="zh-CN" altLang="en-US" dirty="0"/>
              <a:t>再到</a:t>
            </a:r>
            <a:r>
              <a:rPr kumimoji="1" lang="en-US" altLang="zh-CN" dirty="0"/>
              <a:t>c</a:t>
            </a:r>
            <a:r>
              <a:rPr kumimoji="1" lang="zh-CN" altLang="en-US" dirty="0"/>
              <a:t>的路径也可以被剪枝。</a:t>
            </a:r>
          </a:p>
          <a:p>
            <a:r>
              <a:rPr kumimoji="1" lang="zh-CN" altLang="en-US" dirty="0"/>
              <a:t>对顶点</a:t>
            </a:r>
            <a:r>
              <a:rPr kumimoji="1" lang="en-US" altLang="zh-CN" dirty="0"/>
              <a:t>c</a:t>
            </a:r>
            <a:r>
              <a:rPr kumimoji="1" lang="zh-CN" altLang="en-US" dirty="0"/>
              <a:t>上的两个激活都被剪去了，因此我们不需要从</a:t>
            </a:r>
            <a:r>
              <a:rPr kumimoji="1" lang="en-US" altLang="zh-CN" dirty="0"/>
              <a:t>c</a:t>
            </a:r>
            <a:r>
              <a:rPr kumimoji="1" lang="zh-CN" altLang="en-US" dirty="0"/>
              <a:t>继续搜索下去。</a:t>
            </a:r>
          </a:p>
          <a:p>
            <a:r>
              <a:rPr kumimoji="1" lang="zh-CN" altLang="en-US" dirty="0"/>
              <a:t>所以算法到这里就结束了。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F0952-D073-AA43-A920-0427FEC28A1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065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0482E-5D51-3B7D-6246-D32C3848E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EBECC9-63C4-F201-6AA7-2E616BDF2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BA6A50-84E7-40CE-B03A-7DD08F7D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8578DB-90B2-3B10-BF91-5AFC4493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6F14E-028B-315E-68EA-9B8E942C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52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99881-719E-DB7B-888E-EDEFAE7A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55382A-4B98-1412-5034-B7D7AFE6F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E11F3-8879-7962-58AB-4C07275D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57C20C-381D-9F62-82D2-1E0E9EA9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127124-241A-4382-2980-7F953796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542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89D1A6-14B7-E79E-D00D-4F27BDFC2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3F21E7-513F-D981-88DC-E38FEF93B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C8083-B442-9C1A-32FB-1E09569A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6650D5-39D9-281D-A3DF-D0361B38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DD3509-9C82-8FD5-22A5-B47837D0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119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549EB4-1D0E-6051-CF86-74E621D5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FB9AA0-A2C1-1A32-E707-786FC8E08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90EBA9-EE19-72B7-79F3-1338F76C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03C40-CDC4-95B2-A8D4-EB80FC0A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C95A7D-B6DB-69FB-2EC2-0EBA53639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432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BFAB3-C485-536B-1EC2-F24342EF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FACB93-4B99-A4CA-D074-F06DEF887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7CBEEC-267D-AF06-2ED7-800E6BD4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B6584A-4C66-F705-B8A0-3F414770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9EECD-1198-65EE-8357-82A8899E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41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61DCF-9DB4-2813-D60F-830EE491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11F08A-940F-AAFF-A99C-84C95A790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68FA97-028F-37D5-3431-3F43A1CD7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73162F-5239-95EE-4A92-DF8F1DE5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319542-4EFB-A2AF-36B5-5EFAC8A3B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519A33-8377-ABF5-7717-21233B34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59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E59A1-14BE-5D53-A363-B787FF39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C0D4B5-E0C4-F3F0-0626-3509D0B4B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C0402F-BFD0-DD65-915D-6361DCCE7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3B478C-446D-587A-84D3-11FDE695E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605BEB-0025-F6C9-EEBC-6AA1A0357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35E896-DDC0-DE31-C2C4-1706363D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5437E8-C1F9-CFB9-101C-96023FEB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80071F-8552-90ED-1E6E-130A180D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96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7C8D6-F2A4-E3F7-1A23-CF98369F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5A823-90B2-D1C8-966E-19A5C63A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D60EBE-5877-C117-E916-45B2FAD2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85B572-902E-F4E8-B061-9F427FD7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898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E5EE52-DFC2-F07A-D9E9-1A8E4456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4A98BD-64CB-E997-97BB-8B7AE8D86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9EF1F-C7D3-71E4-E16E-06000C68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03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6BEA6-DEC7-DE6A-710E-AC6B9DFA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485095-70C0-7595-2B88-CE5E6EC74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DF2162-64D4-3E2D-A670-4C5985A9C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D793B6-D1B4-841D-6F79-D0C51C09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0E8EB4-0EBF-39F7-891A-52D886FC6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B93E27-52DF-7836-0773-832207CE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764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3F775-24E7-DE3B-7034-52FE7AEA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AC4806-949A-FC88-BDAC-614529422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E3A003-4DB7-60DD-8E2D-05C3ED840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A2ED6A-2F2D-0F60-9821-877EB150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5952C3-BC71-0F12-555E-1A05186E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EE7674-93D2-9E01-E843-76447065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292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6EBB09-049A-61D0-E06B-5C2BDAE5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8C4AB7-3DA0-5A0C-BD32-1B5ABFE6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120E68-E2D5-59AC-67B0-F61FE632A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65415-A0C4-8C4E-8D97-9C976140F68E}" type="datetimeFigureOut">
              <a:rPr kumimoji="1" lang="zh-CN" altLang="en-US" smtClean="0"/>
              <a:t>2023/8/3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8B6D95-323D-2443-20AC-95E271FDB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2C60A0-1F64-1185-C014-417546FB4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8BC8B-464A-594E-BC8D-3E4B12EB16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56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20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80.png"/><Relationship Id="rId9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60.png"/><Relationship Id="rId10" Type="http://schemas.openxmlformats.org/officeDocument/2006/relationships/image" Target="../media/image80.png"/><Relationship Id="rId4" Type="http://schemas.openxmlformats.org/officeDocument/2006/relationships/image" Target="../media/image110.png"/><Relationship Id="rId9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91.png"/><Relationship Id="rId4" Type="http://schemas.openxmlformats.org/officeDocument/2006/relationships/image" Target="../media/image180.png"/><Relationship Id="rId9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9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90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462" y="250830"/>
            <a:ext cx="10373710" cy="2387600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亚秒级点到点</a:t>
            </a:r>
            <a:br>
              <a:rPr lang="en-US" altLang="zh-CN" sz="44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44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动态图查询系统</a:t>
            </a:r>
            <a:endParaRPr kumimoji="1" lang="zh-CN" altLang="en-US" sz="4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637D2305-A078-B996-98D5-9253153119C2}"/>
              </a:ext>
            </a:extLst>
          </p:cNvPr>
          <p:cNvSpPr txBox="1">
            <a:spLocks/>
          </p:cNvSpPr>
          <p:nvPr/>
        </p:nvSpPr>
        <p:spPr>
          <a:xfrm>
            <a:off x="2186902" y="398745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4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" altLang="zh-CN" sz="1400" b="0" i="0" u="none" strike="noStrike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The first three authors contributed equally to this research.</a:t>
            </a:r>
          </a:p>
          <a:p>
            <a:pPr algn="l"/>
            <a:r>
              <a:rPr lang="en-US" altLang="zh-CN" sz="1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#</a:t>
            </a:r>
            <a:r>
              <a:rPr lang="en" altLang="zh-CN" sz="1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Corresponding Author: </a:t>
            </a:r>
            <a:r>
              <a:rPr lang="en" altLang="zh-CN" sz="1400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Mingxing</a:t>
            </a:r>
            <a:r>
              <a:rPr lang="en" altLang="zh-CN" sz="14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Zhang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F8283-3C04-7899-F2EF-08E0E8BE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25" y="5309504"/>
            <a:ext cx="2491580" cy="8771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D67A55-1011-8189-E9AE-A4BA151D7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152" y="5283942"/>
            <a:ext cx="2597804" cy="8004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374561-C333-D2FF-CE7A-64A1A9FE2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896" y="5283942"/>
            <a:ext cx="2545269" cy="8771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6DD848-8ACA-F08E-EA55-6DCC0E6FF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550" y="5448119"/>
            <a:ext cx="2721492" cy="5158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DA3407-673B-C6D1-8970-C25B7B336C60}"/>
              </a:ext>
            </a:extLst>
          </p:cNvPr>
          <p:cNvSpPr txBox="1"/>
          <p:nvPr/>
        </p:nvSpPr>
        <p:spPr>
          <a:xfrm>
            <a:off x="2202973" y="2823940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Hongtao Chen</a:t>
            </a:r>
            <a:r>
              <a:rPr kumimoji="0" lang="en-US" altLang="zh-CN" sz="2000" i="0" u="none" strike="noStrike" kern="1200" cap="none" spc="0" normalizeH="0" baseline="30000" noProof="0" dirty="0">
                <a:ln>
                  <a:noFill/>
                </a:ln>
                <a:solidFill>
                  <a:srgbClr val="70148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i="0" u="none" strike="noStrike" kern="1200" cap="none" spc="0" normalizeH="0" baseline="3000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*</a:t>
            </a:r>
            <a:endParaRPr kumimoji="1" lang="zh-CN" altLang="en-US" sz="1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912BBA-DD88-E7BD-558C-B6D1E3FA7856}"/>
              </a:ext>
            </a:extLst>
          </p:cNvPr>
          <p:cNvSpPr txBox="1"/>
          <p:nvPr/>
        </p:nvSpPr>
        <p:spPr>
          <a:xfrm>
            <a:off x="4458738" y="2828900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i="0" u="none" strike="noStrike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Mingxing Zhang</a:t>
            </a:r>
            <a:r>
              <a:rPr lang="en-US" altLang="zh-CN" sz="2000" b="0" i="0" u="none" strike="noStrike" baseline="30000" dirty="0">
                <a:solidFill>
                  <a:srgbClr val="70148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i="0" u="none" strike="noStrike" baseline="300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000" b="0" i="0" u="none" strike="noStrike" baseline="3000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#</a:t>
            </a:r>
            <a:endParaRPr kumimoji="1" lang="zh-CN" altLang="en-US" sz="1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2690DB-2531-6BB2-D8DD-C01182F078C7}"/>
              </a:ext>
            </a:extLst>
          </p:cNvPr>
          <p:cNvSpPr txBox="1"/>
          <p:nvPr/>
        </p:nvSpPr>
        <p:spPr>
          <a:xfrm>
            <a:off x="7091391" y="2828900"/>
            <a:ext cx="1438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0" i="0" u="none" strike="noStrike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Ke</a:t>
            </a:r>
            <a:r>
              <a:rPr lang="en" altLang="zh-CN" sz="2000" b="0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Yang</a:t>
            </a:r>
            <a:r>
              <a:rPr lang="en-US" altLang="zh-CN" sz="2000" b="0" i="0" u="none" strike="noStrike" baseline="30000">
                <a:solidFill>
                  <a:srgbClr val="70148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b="0" i="0" u="none" strike="noStrike" baseline="30000">
                <a:solidFill>
                  <a:srgbClr val="296EAE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0" i="0" u="none" strike="noStrike" baseline="3000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*</a:t>
            </a:r>
            <a:endParaRPr kumimoji="1" lang="zh-CN" altLang="en-US" sz="1400" baseline="30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8B3610-5C25-43C3-A763-238B6A187DAD}"/>
              </a:ext>
            </a:extLst>
          </p:cNvPr>
          <p:cNvSpPr txBox="1"/>
          <p:nvPr/>
        </p:nvSpPr>
        <p:spPr>
          <a:xfrm>
            <a:off x="8647137" y="2823940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0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Kang Chen</a:t>
            </a:r>
            <a:r>
              <a:rPr lang="en-US" altLang="zh-CN" sz="2000" b="0" i="0" u="none" strike="noStrike" baseline="30000">
                <a:solidFill>
                  <a:srgbClr val="70148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1" lang="zh-CN" altLang="en-US" sz="1400" baseline="30000">
              <a:solidFill>
                <a:srgbClr val="70148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CACCBC-C0EF-57C9-06D8-8C0A0BABA274}"/>
              </a:ext>
            </a:extLst>
          </p:cNvPr>
          <p:cNvSpPr txBox="1"/>
          <p:nvPr/>
        </p:nvSpPr>
        <p:spPr>
          <a:xfrm>
            <a:off x="3089284" y="3264208"/>
            <a:ext cx="2103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0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Albert </a:t>
            </a:r>
            <a:r>
              <a:rPr lang="en" altLang="zh-CN" sz="2000" b="0" i="0" u="none" strike="noStrike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Zomaya</a:t>
            </a:r>
            <a:r>
              <a:rPr lang="en-US" altLang="zh-CN" sz="2000" b="0" i="0" u="none" strike="noStrike" baseline="30000">
                <a:solidFill>
                  <a:srgbClr val="CE053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endParaRPr kumimoji="1" lang="zh-CN" altLang="en-US" sz="1400" baseline="30000">
              <a:solidFill>
                <a:srgbClr val="CE053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A9A4AF-775F-8551-6A1E-51FFEE5B7D47}"/>
              </a:ext>
            </a:extLst>
          </p:cNvPr>
          <p:cNvSpPr txBox="1"/>
          <p:nvPr/>
        </p:nvSpPr>
        <p:spPr>
          <a:xfrm>
            <a:off x="5393501" y="326176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0" i="0" u="none" strike="noStrike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Yongwei</a:t>
            </a:r>
            <a:r>
              <a:rPr lang="en" altLang="zh-CN" sz="2000" b="0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Wu</a:t>
            </a:r>
            <a:r>
              <a:rPr lang="en-US" altLang="zh-CN" sz="2000" b="0" i="0" u="none" strike="noStrike" baseline="30000">
                <a:solidFill>
                  <a:srgbClr val="70148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1" lang="zh-CN" altLang="en-US" sz="1400" baseline="30000">
              <a:solidFill>
                <a:srgbClr val="70148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AB9B1F-4710-CBEF-AA52-85135248A486}"/>
              </a:ext>
            </a:extLst>
          </p:cNvPr>
          <p:cNvSpPr txBox="1"/>
          <p:nvPr/>
        </p:nvSpPr>
        <p:spPr>
          <a:xfrm>
            <a:off x="7355153" y="3261769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0" i="0" u="none" strike="noStrike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Xuehai</a:t>
            </a:r>
            <a:r>
              <a:rPr lang="en" altLang="zh-CN" sz="2000" b="0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Qian</a:t>
            </a:r>
            <a:r>
              <a:rPr lang="en-US" altLang="zh-CN" sz="2000" b="0" i="0" u="none" strike="noStrike" baseline="30000">
                <a:solidFill>
                  <a:srgbClr val="D7BF9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endParaRPr kumimoji="1" lang="zh-CN" altLang="en-US" sz="1400" baseline="30000">
              <a:solidFill>
                <a:srgbClr val="D7BF9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E5B72D-8CC2-0EED-1447-153ACB835A38}"/>
              </a:ext>
            </a:extLst>
          </p:cNvPr>
          <p:cNvSpPr txBox="1"/>
          <p:nvPr/>
        </p:nvSpPr>
        <p:spPr>
          <a:xfrm>
            <a:off x="117982" y="5263453"/>
            <a:ext cx="206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600" i="0" u="none" strike="noStrike" kern="1200" cap="none" spc="0" normalizeH="0" noProof="0">
                <a:ln>
                  <a:noFill/>
                </a:ln>
                <a:solidFill>
                  <a:srgbClr val="70148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1600">
              <a:solidFill>
                <a:srgbClr val="701489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5FF0F3-5792-AEAE-386B-529DECA1B5C0}"/>
              </a:ext>
            </a:extLst>
          </p:cNvPr>
          <p:cNvSpPr txBox="1"/>
          <p:nvPr/>
        </p:nvSpPr>
        <p:spPr>
          <a:xfrm>
            <a:off x="2922817" y="5263453"/>
            <a:ext cx="206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296E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1600">
              <a:solidFill>
                <a:srgbClr val="296EAE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CEFBA4-BCF9-D43A-689E-0FCAF1B82FDC}"/>
              </a:ext>
            </a:extLst>
          </p:cNvPr>
          <p:cNvSpPr txBox="1"/>
          <p:nvPr/>
        </p:nvSpPr>
        <p:spPr>
          <a:xfrm>
            <a:off x="5992908" y="5263453"/>
            <a:ext cx="206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CE05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1600">
              <a:solidFill>
                <a:srgbClr val="CE0532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4224C69-4C76-1754-39EE-483EE7D1020E}"/>
              </a:ext>
            </a:extLst>
          </p:cNvPr>
          <p:cNvSpPr txBox="1"/>
          <p:nvPr/>
        </p:nvSpPr>
        <p:spPr>
          <a:xfrm>
            <a:off x="9073628" y="5259371"/>
            <a:ext cx="206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D7B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sz="1600">
              <a:solidFill>
                <a:srgbClr val="D7B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23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副标题 2">
            <a:extLst>
              <a:ext uri="{FF2B5EF4-FFF2-40B4-BE49-F238E27FC236}">
                <a16:creationId xmlns:a16="http://schemas.microsoft.com/office/drawing/2014/main" id="{BDA3C071-0C48-B478-94B5-0B9DD483B026}"/>
              </a:ext>
            </a:extLst>
          </p:cNvPr>
          <p:cNvSpPr txBox="1">
            <a:spLocks/>
          </p:cNvSpPr>
          <p:nvPr/>
        </p:nvSpPr>
        <p:spPr>
          <a:xfrm>
            <a:off x="6711134" y="1915471"/>
            <a:ext cx="3793201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基于上界和下界的剪枝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Oval 118">
            <a:extLst>
              <a:ext uri="{FF2B5EF4-FFF2-40B4-BE49-F238E27FC236}">
                <a16:creationId xmlns:a16="http://schemas.microsoft.com/office/drawing/2014/main" id="{10135416-5C2A-B4A4-626A-56DA278E7524}"/>
              </a:ext>
            </a:extLst>
          </p:cNvPr>
          <p:cNvSpPr/>
          <p:nvPr/>
        </p:nvSpPr>
        <p:spPr>
          <a:xfrm>
            <a:off x="6701943" y="3026204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Oval 119">
            <a:extLst>
              <a:ext uri="{FF2B5EF4-FFF2-40B4-BE49-F238E27FC236}">
                <a16:creationId xmlns:a16="http://schemas.microsoft.com/office/drawing/2014/main" id="{FD9650A7-68D6-7BF4-D6F9-92F8AEB18F8A}"/>
              </a:ext>
            </a:extLst>
          </p:cNvPr>
          <p:cNvSpPr/>
          <p:nvPr/>
        </p:nvSpPr>
        <p:spPr>
          <a:xfrm>
            <a:off x="8560600" y="301976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Oval 120">
            <a:extLst>
              <a:ext uri="{FF2B5EF4-FFF2-40B4-BE49-F238E27FC236}">
                <a16:creationId xmlns:a16="http://schemas.microsoft.com/office/drawing/2014/main" id="{387BAEFB-7332-8B62-1471-266532570A28}"/>
              </a:ext>
            </a:extLst>
          </p:cNvPr>
          <p:cNvSpPr/>
          <p:nvPr/>
        </p:nvSpPr>
        <p:spPr>
          <a:xfrm>
            <a:off x="8246816" y="3892898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1" name="Straight Arrow Connector 121">
            <a:extLst>
              <a:ext uri="{FF2B5EF4-FFF2-40B4-BE49-F238E27FC236}">
                <a16:creationId xmlns:a16="http://schemas.microsoft.com/office/drawing/2014/main" id="{AEF6D0FE-FD81-2E33-8EDC-A30D93DBE5B5}"/>
              </a:ext>
            </a:extLst>
          </p:cNvPr>
          <p:cNvCxnSpPr>
            <a:cxnSpLocks/>
            <a:stCxn id="28" idx="5"/>
            <a:endCxn id="30" idx="1"/>
          </p:cNvCxnSpPr>
          <p:nvPr/>
        </p:nvCxnSpPr>
        <p:spPr>
          <a:xfrm>
            <a:off x="7101406" y="3425667"/>
            <a:ext cx="1213947" cy="53576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22">
            <a:extLst>
              <a:ext uri="{FF2B5EF4-FFF2-40B4-BE49-F238E27FC236}">
                <a16:creationId xmlns:a16="http://schemas.microsoft.com/office/drawing/2014/main" id="{AE154E3E-75A2-8111-DA15-234CBDC2C795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7169943" y="3253767"/>
            <a:ext cx="1390657" cy="6437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23">
            <a:extLst>
              <a:ext uri="{FF2B5EF4-FFF2-40B4-BE49-F238E27FC236}">
                <a16:creationId xmlns:a16="http://schemas.microsoft.com/office/drawing/2014/main" id="{A6F128A9-F101-D425-8DA5-EC1BC6431AE0}"/>
              </a:ext>
            </a:extLst>
          </p:cNvPr>
          <p:cNvSpPr/>
          <p:nvPr/>
        </p:nvSpPr>
        <p:spPr>
          <a:xfrm>
            <a:off x="10270336" y="303892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Straight Arrow Connector 124">
            <a:extLst>
              <a:ext uri="{FF2B5EF4-FFF2-40B4-BE49-F238E27FC236}">
                <a16:creationId xmlns:a16="http://schemas.microsoft.com/office/drawing/2014/main" id="{E6072866-0AF1-F500-8299-9763F6978604}"/>
              </a:ext>
            </a:extLst>
          </p:cNvPr>
          <p:cNvCxnSpPr>
            <a:cxnSpLocks/>
            <a:stCxn id="29" idx="6"/>
            <a:endCxn id="33" idx="2"/>
          </p:cNvCxnSpPr>
          <p:nvPr/>
        </p:nvCxnSpPr>
        <p:spPr>
          <a:xfrm>
            <a:off x="9028600" y="3253767"/>
            <a:ext cx="1241736" cy="1916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25">
            <a:extLst>
              <a:ext uri="{FF2B5EF4-FFF2-40B4-BE49-F238E27FC236}">
                <a16:creationId xmlns:a16="http://schemas.microsoft.com/office/drawing/2014/main" id="{EA74E189-CC0D-EF6D-91C2-33E4C912F01A}"/>
              </a:ext>
            </a:extLst>
          </p:cNvPr>
          <p:cNvSpPr/>
          <p:nvPr/>
        </p:nvSpPr>
        <p:spPr>
          <a:xfrm>
            <a:off x="9688524" y="4284528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Straight Arrow Connector 126">
            <a:extLst>
              <a:ext uri="{FF2B5EF4-FFF2-40B4-BE49-F238E27FC236}">
                <a16:creationId xmlns:a16="http://schemas.microsoft.com/office/drawing/2014/main" id="{A5395761-9417-8787-0971-8A53D21F4E05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8714816" y="4126898"/>
            <a:ext cx="973708" cy="39163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27">
            <a:extLst>
              <a:ext uri="{FF2B5EF4-FFF2-40B4-BE49-F238E27FC236}">
                <a16:creationId xmlns:a16="http://schemas.microsoft.com/office/drawing/2014/main" id="{6D7957AB-88DC-8F62-A317-152011555EE4}"/>
              </a:ext>
            </a:extLst>
          </p:cNvPr>
          <p:cNvCxnSpPr>
            <a:cxnSpLocks/>
            <a:stCxn id="35" idx="7"/>
            <a:endCxn id="33" idx="4"/>
          </p:cNvCxnSpPr>
          <p:nvPr/>
        </p:nvCxnSpPr>
        <p:spPr>
          <a:xfrm flipV="1">
            <a:off x="10087987" y="3506927"/>
            <a:ext cx="416349" cy="84613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28">
            <a:extLst>
              <a:ext uri="{FF2B5EF4-FFF2-40B4-BE49-F238E27FC236}">
                <a16:creationId xmlns:a16="http://schemas.microsoft.com/office/drawing/2014/main" id="{F665ECB4-25B9-4801-E91B-925452F38E5E}"/>
              </a:ext>
            </a:extLst>
          </p:cNvPr>
          <p:cNvSpPr/>
          <p:nvPr/>
        </p:nvSpPr>
        <p:spPr>
          <a:xfrm>
            <a:off x="7635284" y="485175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" name="Straight Arrow Connector 129">
            <a:extLst>
              <a:ext uri="{FF2B5EF4-FFF2-40B4-BE49-F238E27FC236}">
                <a16:creationId xmlns:a16="http://schemas.microsoft.com/office/drawing/2014/main" id="{80C49AC6-985F-E974-A39C-72E568E9CCB5}"/>
              </a:ext>
            </a:extLst>
          </p:cNvPr>
          <p:cNvCxnSpPr>
            <a:cxnSpLocks/>
            <a:stCxn id="28" idx="4"/>
            <a:endCxn id="38" idx="1"/>
          </p:cNvCxnSpPr>
          <p:nvPr/>
        </p:nvCxnSpPr>
        <p:spPr>
          <a:xfrm>
            <a:off x="6935943" y="3494204"/>
            <a:ext cx="767878" cy="142609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30">
            <a:extLst>
              <a:ext uri="{FF2B5EF4-FFF2-40B4-BE49-F238E27FC236}">
                <a16:creationId xmlns:a16="http://schemas.microsoft.com/office/drawing/2014/main" id="{70368C7F-1315-8DED-44CB-399F847F6C63}"/>
              </a:ext>
            </a:extLst>
          </p:cNvPr>
          <p:cNvCxnSpPr>
            <a:cxnSpLocks/>
            <a:stCxn id="38" idx="6"/>
            <a:endCxn id="35" idx="3"/>
          </p:cNvCxnSpPr>
          <p:nvPr/>
        </p:nvCxnSpPr>
        <p:spPr>
          <a:xfrm flipV="1">
            <a:off x="8103284" y="4683991"/>
            <a:ext cx="1653777" cy="401766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81CD14D-FF97-154E-2DB6-2656E04B1FB0}"/>
              </a:ext>
            </a:extLst>
          </p:cNvPr>
          <p:cNvSpPr txBox="1"/>
          <p:nvPr/>
        </p:nvSpPr>
        <p:spPr>
          <a:xfrm>
            <a:off x="7732127" y="293893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287F88A-D404-CD61-99E0-A870D7F93518}"/>
              </a:ext>
            </a:extLst>
          </p:cNvPr>
          <p:cNvSpPr txBox="1"/>
          <p:nvPr/>
        </p:nvSpPr>
        <p:spPr>
          <a:xfrm>
            <a:off x="7482207" y="332015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4B1FC74-FFC8-4E26-9982-507347FDBBA7}"/>
              </a:ext>
            </a:extLst>
          </p:cNvPr>
          <p:cNvSpPr txBox="1"/>
          <p:nvPr/>
        </p:nvSpPr>
        <p:spPr>
          <a:xfrm>
            <a:off x="7246234" y="383117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8D6E4B4-261D-9C2D-A059-CADBA91A54EF}"/>
              </a:ext>
            </a:extLst>
          </p:cNvPr>
          <p:cNvSpPr txBox="1"/>
          <p:nvPr/>
        </p:nvSpPr>
        <p:spPr>
          <a:xfrm>
            <a:off x="9372614" y="2947602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6A5440-1A71-C902-F268-6D4A5FF7F84F}"/>
              </a:ext>
            </a:extLst>
          </p:cNvPr>
          <p:cNvSpPr txBox="1"/>
          <p:nvPr/>
        </p:nvSpPr>
        <p:spPr>
          <a:xfrm>
            <a:off x="9079064" y="3998799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273F017-3109-2503-D94F-E692BDE30ADC}"/>
              </a:ext>
            </a:extLst>
          </p:cNvPr>
          <p:cNvSpPr txBox="1"/>
          <p:nvPr/>
        </p:nvSpPr>
        <p:spPr>
          <a:xfrm>
            <a:off x="8707720" y="4539084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DF62552-4C03-6225-7F47-A855B3C33B6F}"/>
              </a:ext>
            </a:extLst>
          </p:cNvPr>
          <p:cNvSpPr txBox="1"/>
          <p:nvPr/>
        </p:nvSpPr>
        <p:spPr>
          <a:xfrm>
            <a:off x="9969246" y="3818172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cxnSp>
        <p:nvCxnSpPr>
          <p:cNvPr id="53" name="曲线连接符 52">
            <a:extLst>
              <a:ext uri="{FF2B5EF4-FFF2-40B4-BE49-F238E27FC236}">
                <a16:creationId xmlns:a16="http://schemas.microsoft.com/office/drawing/2014/main" id="{AA9364C1-1DE3-A972-4A80-000F40DFEFF6}"/>
              </a:ext>
            </a:extLst>
          </p:cNvPr>
          <p:cNvCxnSpPr>
            <a:cxnSpLocks/>
            <a:stCxn id="28" idx="7"/>
            <a:endCxn id="33" idx="1"/>
          </p:cNvCxnSpPr>
          <p:nvPr/>
        </p:nvCxnSpPr>
        <p:spPr>
          <a:xfrm rot="16200000" flipH="1">
            <a:off x="8713777" y="1482369"/>
            <a:ext cx="12723" cy="3237467"/>
          </a:xfrm>
          <a:prstGeom prst="curvedConnector3">
            <a:avLst>
              <a:gd name="adj1" fmla="val -2335432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6674130-E409-3B70-A961-E498B9B94D6D}"/>
                  </a:ext>
                </a:extLst>
              </p:cNvPr>
              <p:cNvSpPr txBox="1"/>
              <p:nvPr/>
            </p:nvSpPr>
            <p:spPr>
              <a:xfrm>
                <a:off x="8010154" y="2451266"/>
                <a:ext cx="1620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6674130-E409-3B70-A961-E498B9B94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154" y="2451266"/>
                <a:ext cx="162012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118">
            <a:extLst>
              <a:ext uri="{FF2B5EF4-FFF2-40B4-BE49-F238E27FC236}">
                <a16:creationId xmlns:a16="http://schemas.microsoft.com/office/drawing/2014/main" id="{B4090E26-C834-22FB-70FD-E09393ED73E6}"/>
              </a:ext>
            </a:extLst>
          </p:cNvPr>
          <p:cNvSpPr/>
          <p:nvPr/>
        </p:nvSpPr>
        <p:spPr>
          <a:xfrm>
            <a:off x="1526608" y="302186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1" name="Oval 119">
            <a:extLst>
              <a:ext uri="{FF2B5EF4-FFF2-40B4-BE49-F238E27FC236}">
                <a16:creationId xmlns:a16="http://schemas.microsoft.com/office/drawing/2014/main" id="{CADB3987-BC14-6ABD-B795-6D18EF181C4B}"/>
              </a:ext>
            </a:extLst>
          </p:cNvPr>
          <p:cNvSpPr/>
          <p:nvPr/>
        </p:nvSpPr>
        <p:spPr>
          <a:xfrm>
            <a:off x="3385265" y="301543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2" name="Oval 120">
            <a:extLst>
              <a:ext uri="{FF2B5EF4-FFF2-40B4-BE49-F238E27FC236}">
                <a16:creationId xmlns:a16="http://schemas.microsoft.com/office/drawing/2014/main" id="{7FF6AEB8-2DA1-1D0A-476C-6A2970039815}"/>
              </a:ext>
            </a:extLst>
          </p:cNvPr>
          <p:cNvSpPr/>
          <p:nvPr/>
        </p:nvSpPr>
        <p:spPr>
          <a:xfrm>
            <a:off x="3071481" y="388856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3" name="Straight Arrow Connector 121">
            <a:extLst>
              <a:ext uri="{FF2B5EF4-FFF2-40B4-BE49-F238E27FC236}">
                <a16:creationId xmlns:a16="http://schemas.microsoft.com/office/drawing/2014/main" id="{00E44D81-FD83-2A38-DBBC-4E075EC4817B}"/>
              </a:ext>
            </a:extLst>
          </p:cNvPr>
          <p:cNvCxnSpPr>
            <a:cxnSpLocks/>
            <a:stCxn id="240" idx="5"/>
            <a:endCxn id="242" idx="1"/>
          </p:cNvCxnSpPr>
          <p:nvPr/>
        </p:nvCxnSpPr>
        <p:spPr>
          <a:xfrm>
            <a:off x="1926071" y="3421330"/>
            <a:ext cx="1213947" cy="535768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122">
            <a:extLst>
              <a:ext uri="{FF2B5EF4-FFF2-40B4-BE49-F238E27FC236}">
                <a16:creationId xmlns:a16="http://schemas.microsoft.com/office/drawing/2014/main" id="{274B5A62-3204-8E38-B15E-42A4663D054C}"/>
              </a:ext>
            </a:extLst>
          </p:cNvPr>
          <p:cNvCxnSpPr>
            <a:cxnSpLocks/>
            <a:stCxn id="240" idx="6"/>
            <a:endCxn id="241" idx="2"/>
          </p:cNvCxnSpPr>
          <p:nvPr/>
        </p:nvCxnSpPr>
        <p:spPr>
          <a:xfrm flipV="1">
            <a:off x="1994608" y="3249430"/>
            <a:ext cx="1390657" cy="6437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123">
            <a:extLst>
              <a:ext uri="{FF2B5EF4-FFF2-40B4-BE49-F238E27FC236}">
                <a16:creationId xmlns:a16="http://schemas.microsoft.com/office/drawing/2014/main" id="{AECB2F47-8770-01D2-C34C-31365020B9AD}"/>
              </a:ext>
            </a:extLst>
          </p:cNvPr>
          <p:cNvSpPr/>
          <p:nvPr/>
        </p:nvSpPr>
        <p:spPr>
          <a:xfrm>
            <a:off x="5095001" y="303459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6" name="Straight Arrow Connector 124">
            <a:extLst>
              <a:ext uri="{FF2B5EF4-FFF2-40B4-BE49-F238E27FC236}">
                <a16:creationId xmlns:a16="http://schemas.microsoft.com/office/drawing/2014/main" id="{11C2CDE2-528E-15D9-2FE5-61E2E6D559FA}"/>
              </a:ext>
            </a:extLst>
          </p:cNvPr>
          <p:cNvCxnSpPr>
            <a:cxnSpLocks/>
            <a:stCxn id="241" idx="6"/>
            <a:endCxn id="245" idx="2"/>
          </p:cNvCxnSpPr>
          <p:nvPr/>
        </p:nvCxnSpPr>
        <p:spPr>
          <a:xfrm>
            <a:off x="3853265" y="3249430"/>
            <a:ext cx="1241736" cy="1916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125">
            <a:extLst>
              <a:ext uri="{FF2B5EF4-FFF2-40B4-BE49-F238E27FC236}">
                <a16:creationId xmlns:a16="http://schemas.microsoft.com/office/drawing/2014/main" id="{5F688D14-D072-62B7-CF35-7FFAAD06A670}"/>
              </a:ext>
            </a:extLst>
          </p:cNvPr>
          <p:cNvSpPr/>
          <p:nvPr/>
        </p:nvSpPr>
        <p:spPr>
          <a:xfrm>
            <a:off x="4513189" y="428019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8" name="Straight Arrow Connector 126">
            <a:extLst>
              <a:ext uri="{FF2B5EF4-FFF2-40B4-BE49-F238E27FC236}">
                <a16:creationId xmlns:a16="http://schemas.microsoft.com/office/drawing/2014/main" id="{DFB1B160-F73A-0F68-24FD-36FBD04EADA9}"/>
              </a:ext>
            </a:extLst>
          </p:cNvPr>
          <p:cNvCxnSpPr>
            <a:cxnSpLocks/>
            <a:stCxn id="242" idx="6"/>
            <a:endCxn id="247" idx="2"/>
          </p:cNvCxnSpPr>
          <p:nvPr/>
        </p:nvCxnSpPr>
        <p:spPr>
          <a:xfrm>
            <a:off x="3539481" y="4122561"/>
            <a:ext cx="973708" cy="39163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127">
            <a:extLst>
              <a:ext uri="{FF2B5EF4-FFF2-40B4-BE49-F238E27FC236}">
                <a16:creationId xmlns:a16="http://schemas.microsoft.com/office/drawing/2014/main" id="{12FD9071-58A0-6F40-5092-D102F5BF378D}"/>
              </a:ext>
            </a:extLst>
          </p:cNvPr>
          <p:cNvCxnSpPr>
            <a:cxnSpLocks/>
            <a:stCxn id="247" idx="7"/>
            <a:endCxn id="245" idx="4"/>
          </p:cNvCxnSpPr>
          <p:nvPr/>
        </p:nvCxnSpPr>
        <p:spPr>
          <a:xfrm flipV="1">
            <a:off x="4912652" y="3502590"/>
            <a:ext cx="416349" cy="84613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128">
            <a:extLst>
              <a:ext uri="{FF2B5EF4-FFF2-40B4-BE49-F238E27FC236}">
                <a16:creationId xmlns:a16="http://schemas.microsoft.com/office/drawing/2014/main" id="{26391B75-0983-7604-9F61-F84DDB10EB19}"/>
              </a:ext>
            </a:extLst>
          </p:cNvPr>
          <p:cNvSpPr/>
          <p:nvPr/>
        </p:nvSpPr>
        <p:spPr>
          <a:xfrm>
            <a:off x="2459949" y="484742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1" name="Straight Arrow Connector 129">
            <a:extLst>
              <a:ext uri="{FF2B5EF4-FFF2-40B4-BE49-F238E27FC236}">
                <a16:creationId xmlns:a16="http://schemas.microsoft.com/office/drawing/2014/main" id="{7681F43E-50EE-657B-179B-15488B8A04B1}"/>
              </a:ext>
            </a:extLst>
          </p:cNvPr>
          <p:cNvCxnSpPr>
            <a:cxnSpLocks/>
            <a:stCxn id="240" idx="4"/>
            <a:endCxn id="250" idx="1"/>
          </p:cNvCxnSpPr>
          <p:nvPr/>
        </p:nvCxnSpPr>
        <p:spPr>
          <a:xfrm>
            <a:off x="1760608" y="3489867"/>
            <a:ext cx="767878" cy="1426090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130">
            <a:extLst>
              <a:ext uri="{FF2B5EF4-FFF2-40B4-BE49-F238E27FC236}">
                <a16:creationId xmlns:a16="http://schemas.microsoft.com/office/drawing/2014/main" id="{065355C2-B37E-E8EF-A528-D69245F81F96}"/>
              </a:ext>
            </a:extLst>
          </p:cNvPr>
          <p:cNvCxnSpPr>
            <a:cxnSpLocks/>
            <a:stCxn id="250" idx="6"/>
            <a:endCxn id="247" idx="3"/>
          </p:cNvCxnSpPr>
          <p:nvPr/>
        </p:nvCxnSpPr>
        <p:spPr>
          <a:xfrm flipV="1">
            <a:off x="2927949" y="4679654"/>
            <a:ext cx="1653777" cy="40176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Multiplication Sign 136">
            <a:extLst>
              <a:ext uri="{FF2B5EF4-FFF2-40B4-BE49-F238E27FC236}">
                <a16:creationId xmlns:a16="http://schemas.microsoft.com/office/drawing/2014/main" id="{F686A09D-32A3-B1FF-6BC8-84E7A1462887}"/>
              </a:ext>
            </a:extLst>
          </p:cNvPr>
          <p:cNvSpPr/>
          <p:nvPr/>
        </p:nvSpPr>
        <p:spPr>
          <a:xfrm>
            <a:off x="3780756" y="4626078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4" name="TextBox 138">
            <a:extLst>
              <a:ext uri="{FF2B5EF4-FFF2-40B4-BE49-F238E27FC236}">
                <a16:creationId xmlns:a16="http://schemas.microsoft.com/office/drawing/2014/main" id="{B4012254-F1F5-1684-B8F4-5347F1B1C020}"/>
              </a:ext>
            </a:extLst>
          </p:cNvPr>
          <p:cNvSpPr txBox="1"/>
          <p:nvPr/>
        </p:nvSpPr>
        <p:spPr>
          <a:xfrm>
            <a:off x="3715892" y="4439936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7F368B3D-54A4-9385-229B-EAE5521C3F83}"/>
              </a:ext>
            </a:extLst>
          </p:cNvPr>
          <p:cNvSpPr txBox="1"/>
          <p:nvPr/>
        </p:nvSpPr>
        <p:spPr>
          <a:xfrm>
            <a:off x="2556792" y="293459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06B1D113-93C3-4DF6-3B0C-E8D26143100D}"/>
              </a:ext>
            </a:extLst>
          </p:cNvPr>
          <p:cNvSpPr txBox="1"/>
          <p:nvPr/>
        </p:nvSpPr>
        <p:spPr>
          <a:xfrm>
            <a:off x="2455951" y="337701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7E7D4AAF-C90A-7FF4-510F-06897A7833A1}"/>
              </a:ext>
            </a:extLst>
          </p:cNvPr>
          <p:cNvSpPr txBox="1"/>
          <p:nvPr/>
        </p:nvSpPr>
        <p:spPr>
          <a:xfrm>
            <a:off x="2129516" y="395228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35666833-FEB7-E8EA-23C8-6C0607797462}"/>
              </a:ext>
            </a:extLst>
          </p:cNvPr>
          <p:cNvSpPr txBox="1"/>
          <p:nvPr/>
        </p:nvSpPr>
        <p:spPr>
          <a:xfrm>
            <a:off x="4197279" y="2943265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5546A1E-DB6E-BF23-F400-E3E4F6161BDF}"/>
              </a:ext>
            </a:extLst>
          </p:cNvPr>
          <p:cNvSpPr txBox="1"/>
          <p:nvPr/>
        </p:nvSpPr>
        <p:spPr>
          <a:xfrm>
            <a:off x="3739024" y="3897069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39A4EDC9-B970-6E2C-2401-1495707821F3}"/>
              </a:ext>
            </a:extLst>
          </p:cNvPr>
          <p:cNvSpPr txBox="1"/>
          <p:nvPr/>
        </p:nvSpPr>
        <p:spPr>
          <a:xfrm>
            <a:off x="3280498" y="4607306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A7B83E8A-A0C2-F71C-CF5D-7BBF38B3C0EC}"/>
              </a:ext>
            </a:extLst>
          </p:cNvPr>
          <p:cNvSpPr txBox="1"/>
          <p:nvPr/>
        </p:nvSpPr>
        <p:spPr>
          <a:xfrm>
            <a:off x="4803124" y="371112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2" name="Multiplication Sign 136">
            <a:extLst>
              <a:ext uri="{FF2B5EF4-FFF2-40B4-BE49-F238E27FC236}">
                <a16:creationId xmlns:a16="http://schemas.microsoft.com/office/drawing/2014/main" id="{26DA98E4-6D46-2777-76AD-583134FCE869}"/>
              </a:ext>
            </a:extLst>
          </p:cNvPr>
          <p:cNvSpPr/>
          <p:nvPr/>
        </p:nvSpPr>
        <p:spPr>
          <a:xfrm>
            <a:off x="4083432" y="4140378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3" name="TextBox 138">
            <a:extLst>
              <a:ext uri="{FF2B5EF4-FFF2-40B4-BE49-F238E27FC236}">
                <a16:creationId xmlns:a16="http://schemas.microsoft.com/office/drawing/2014/main" id="{F568FE69-74E0-4746-E522-CEEFC2783E28}"/>
              </a:ext>
            </a:extLst>
          </p:cNvPr>
          <p:cNvSpPr txBox="1"/>
          <p:nvPr/>
        </p:nvSpPr>
        <p:spPr>
          <a:xfrm>
            <a:off x="4032613" y="3949484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sz="1400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4" name="曲线连接符 263">
            <a:extLst>
              <a:ext uri="{FF2B5EF4-FFF2-40B4-BE49-F238E27FC236}">
                <a16:creationId xmlns:a16="http://schemas.microsoft.com/office/drawing/2014/main" id="{23A71C64-E0A5-3693-F387-E42801D1624F}"/>
              </a:ext>
            </a:extLst>
          </p:cNvPr>
          <p:cNvCxnSpPr>
            <a:cxnSpLocks/>
            <a:stCxn id="240" idx="7"/>
            <a:endCxn id="245" idx="1"/>
          </p:cNvCxnSpPr>
          <p:nvPr/>
        </p:nvCxnSpPr>
        <p:spPr>
          <a:xfrm rot="16200000" flipH="1">
            <a:off x="3538442" y="1478032"/>
            <a:ext cx="12723" cy="3237467"/>
          </a:xfrm>
          <a:prstGeom prst="curvedConnector3">
            <a:avLst>
              <a:gd name="adj1" fmla="val -2335432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/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3">
                <a:extLst>
                  <a:ext uri="{FF2B5EF4-FFF2-40B4-BE49-F238E27FC236}">
                    <a16:creationId xmlns:a16="http://schemas.microsoft.com/office/drawing/2014/main" id="{DD0C9F1C-0189-05D9-9F82-CE3C0E9532F8}"/>
                  </a:ext>
                </a:extLst>
              </p:cNvPr>
              <p:cNvSpPr txBox="1"/>
              <p:nvPr/>
            </p:nvSpPr>
            <p:spPr>
              <a:xfrm>
                <a:off x="1467591" y="6179876"/>
                <a:ext cx="40528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sz="1600" b="1"/>
              </a:p>
            </p:txBody>
          </p:sp>
        </mc:Choice>
        <mc:Fallback xmlns="">
          <p:sp>
            <p:nvSpPr>
              <p:cNvPr id="3" name="TextBox 133">
                <a:extLst>
                  <a:ext uri="{FF2B5EF4-FFF2-40B4-BE49-F238E27FC236}">
                    <a16:creationId xmlns:a16="http://schemas.microsoft.com/office/drawing/2014/main" id="{DD0C9F1C-0189-05D9-9F82-CE3C0E953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91" y="6179876"/>
                <a:ext cx="4052811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4">
                <a:extLst>
                  <a:ext uri="{FF2B5EF4-FFF2-40B4-BE49-F238E27FC236}">
                    <a16:creationId xmlns:a16="http://schemas.microsoft.com/office/drawing/2014/main" id="{F9F8679F-5203-6A81-34FE-F63AF09DF840}"/>
                  </a:ext>
                </a:extLst>
              </p:cNvPr>
              <p:cNvSpPr txBox="1"/>
              <p:nvPr/>
            </p:nvSpPr>
            <p:spPr>
              <a:xfrm>
                <a:off x="770197" y="5733147"/>
                <a:ext cx="5439194" cy="246221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" name="TextBox 134">
                <a:extLst>
                  <a:ext uri="{FF2B5EF4-FFF2-40B4-BE49-F238E27FC236}">
                    <a16:creationId xmlns:a16="http://schemas.microsoft.com/office/drawing/2014/main" id="{F9F8679F-5203-6A81-34FE-F63AF09DF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97" y="5733147"/>
                <a:ext cx="5439194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>
                <a:noFill/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39">
            <a:extLst>
              <a:ext uri="{FF2B5EF4-FFF2-40B4-BE49-F238E27FC236}">
                <a16:creationId xmlns:a16="http://schemas.microsoft.com/office/drawing/2014/main" id="{C46A9253-6126-28BE-6B24-0C05ABE9B55F}"/>
              </a:ext>
            </a:extLst>
          </p:cNvPr>
          <p:cNvSpPr txBox="1"/>
          <p:nvPr/>
        </p:nvSpPr>
        <p:spPr>
          <a:xfrm>
            <a:off x="1561353" y="5686375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P1:</a:t>
            </a:r>
          </a:p>
        </p:txBody>
      </p:sp>
      <p:sp>
        <p:nvSpPr>
          <p:cNvPr id="6" name="TextBox 140">
            <a:extLst>
              <a:ext uri="{FF2B5EF4-FFF2-40B4-BE49-F238E27FC236}">
                <a16:creationId xmlns:a16="http://schemas.microsoft.com/office/drawing/2014/main" id="{3A6A3FEC-8C94-D621-ED73-0188C3E95A6A}"/>
              </a:ext>
            </a:extLst>
          </p:cNvPr>
          <p:cNvSpPr txBox="1"/>
          <p:nvPr/>
        </p:nvSpPr>
        <p:spPr>
          <a:xfrm>
            <a:off x="1561353" y="6119171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P2: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B0877170-7548-22F6-8A62-5B36E5B1DB32}"/>
              </a:ext>
            </a:extLst>
          </p:cNvPr>
          <p:cNvSpPr txBox="1">
            <a:spLocks/>
          </p:cNvSpPr>
          <p:nvPr/>
        </p:nvSpPr>
        <p:spPr>
          <a:xfrm>
            <a:off x="1231392" y="1317357"/>
            <a:ext cx="8775053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示例中假设所有上界和下界的估计都是完全准确的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1E4F4600-E0CB-1F42-E926-D9B6C57E298B}"/>
              </a:ext>
            </a:extLst>
          </p:cNvPr>
          <p:cNvSpPr txBox="1">
            <a:spLocks/>
          </p:cNvSpPr>
          <p:nvPr/>
        </p:nvSpPr>
        <p:spPr>
          <a:xfrm>
            <a:off x="1514408" y="1912335"/>
            <a:ext cx="2590806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EB01EB3-DA65-FFD1-9777-94D89CE41D65}"/>
              </a:ext>
            </a:extLst>
          </p:cNvPr>
          <p:cNvSpPr txBox="1">
            <a:spLocks/>
          </p:cNvSpPr>
          <p:nvPr/>
        </p:nvSpPr>
        <p:spPr>
          <a:xfrm>
            <a:off x="1018769" y="328119"/>
            <a:ext cx="10373710" cy="659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点到点最短路径的示例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61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118">
            <a:extLst>
              <a:ext uri="{FF2B5EF4-FFF2-40B4-BE49-F238E27FC236}">
                <a16:creationId xmlns:a16="http://schemas.microsoft.com/office/drawing/2014/main" id="{10135416-5C2A-B4A4-626A-56DA278E7524}"/>
              </a:ext>
            </a:extLst>
          </p:cNvPr>
          <p:cNvSpPr/>
          <p:nvPr/>
        </p:nvSpPr>
        <p:spPr>
          <a:xfrm>
            <a:off x="6701943" y="3026204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Oval 119">
            <a:extLst>
              <a:ext uri="{FF2B5EF4-FFF2-40B4-BE49-F238E27FC236}">
                <a16:creationId xmlns:a16="http://schemas.microsoft.com/office/drawing/2014/main" id="{FD9650A7-68D6-7BF4-D6F9-92F8AEB18F8A}"/>
              </a:ext>
            </a:extLst>
          </p:cNvPr>
          <p:cNvSpPr/>
          <p:nvPr/>
        </p:nvSpPr>
        <p:spPr>
          <a:xfrm>
            <a:off x="8560600" y="301976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Oval 120">
            <a:extLst>
              <a:ext uri="{FF2B5EF4-FFF2-40B4-BE49-F238E27FC236}">
                <a16:creationId xmlns:a16="http://schemas.microsoft.com/office/drawing/2014/main" id="{387BAEFB-7332-8B62-1471-266532570A28}"/>
              </a:ext>
            </a:extLst>
          </p:cNvPr>
          <p:cNvSpPr/>
          <p:nvPr/>
        </p:nvSpPr>
        <p:spPr>
          <a:xfrm>
            <a:off x="8246816" y="3892898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1" name="Straight Arrow Connector 121">
            <a:extLst>
              <a:ext uri="{FF2B5EF4-FFF2-40B4-BE49-F238E27FC236}">
                <a16:creationId xmlns:a16="http://schemas.microsoft.com/office/drawing/2014/main" id="{AEF6D0FE-FD81-2E33-8EDC-A30D93DBE5B5}"/>
              </a:ext>
            </a:extLst>
          </p:cNvPr>
          <p:cNvCxnSpPr>
            <a:cxnSpLocks/>
            <a:stCxn id="28" idx="5"/>
            <a:endCxn id="30" idx="1"/>
          </p:cNvCxnSpPr>
          <p:nvPr/>
        </p:nvCxnSpPr>
        <p:spPr>
          <a:xfrm>
            <a:off x="7101406" y="3425667"/>
            <a:ext cx="1213947" cy="535768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22">
            <a:extLst>
              <a:ext uri="{FF2B5EF4-FFF2-40B4-BE49-F238E27FC236}">
                <a16:creationId xmlns:a16="http://schemas.microsoft.com/office/drawing/2014/main" id="{AE154E3E-75A2-8111-DA15-234CBDC2C795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7169943" y="3253767"/>
            <a:ext cx="1390657" cy="6437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23">
            <a:extLst>
              <a:ext uri="{FF2B5EF4-FFF2-40B4-BE49-F238E27FC236}">
                <a16:creationId xmlns:a16="http://schemas.microsoft.com/office/drawing/2014/main" id="{A6F128A9-F101-D425-8DA5-EC1BC6431AE0}"/>
              </a:ext>
            </a:extLst>
          </p:cNvPr>
          <p:cNvSpPr/>
          <p:nvPr/>
        </p:nvSpPr>
        <p:spPr>
          <a:xfrm>
            <a:off x="10270336" y="303892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Straight Arrow Connector 124">
            <a:extLst>
              <a:ext uri="{FF2B5EF4-FFF2-40B4-BE49-F238E27FC236}">
                <a16:creationId xmlns:a16="http://schemas.microsoft.com/office/drawing/2014/main" id="{E6072866-0AF1-F500-8299-9763F6978604}"/>
              </a:ext>
            </a:extLst>
          </p:cNvPr>
          <p:cNvCxnSpPr>
            <a:cxnSpLocks/>
            <a:stCxn id="29" idx="6"/>
            <a:endCxn id="33" idx="2"/>
          </p:cNvCxnSpPr>
          <p:nvPr/>
        </p:nvCxnSpPr>
        <p:spPr>
          <a:xfrm>
            <a:off x="9028600" y="3253767"/>
            <a:ext cx="1241736" cy="1916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25">
            <a:extLst>
              <a:ext uri="{FF2B5EF4-FFF2-40B4-BE49-F238E27FC236}">
                <a16:creationId xmlns:a16="http://schemas.microsoft.com/office/drawing/2014/main" id="{EA74E189-CC0D-EF6D-91C2-33E4C912F01A}"/>
              </a:ext>
            </a:extLst>
          </p:cNvPr>
          <p:cNvSpPr/>
          <p:nvPr/>
        </p:nvSpPr>
        <p:spPr>
          <a:xfrm>
            <a:off x="9688524" y="4284528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Straight Arrow Connector 126">
            <a:extLst>
              <a:ext uri="{FF2B5EF4-FFF2-40B4-BE49-F238E27FC236}">
                <a16:creationId xmlns:a16="http://schemas.microsoft.com/office/drawing/2014/main" id="{A5395761-9417-8787-0971-8A53D21F4E05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8714816" y="4126898"/>
            <a:ext cx="973708" cy="39163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27">
            <a:extLst>
              <a:ext uri="{FF2B5EF4-FFF2-40B4-BE49-F238E27FC236}">
                <a16:creationId xmlns:a16="http://schemas.microsoft.com/office/drawing/2014/main" id="{6D7957AB-88DC-8F62-A317-152011555EE4}"/>
              </a:ext>
            </a:extLst>
          </p:cNvPr>
          <p:cNvCxnSpPr>
            <a:cxnSpLocks/>
            <a:stCxn id="35" idx="7"/>
            <a:endCxn id="33" idx="4"/>
          </p:cNvCxnSpPr>
          <p:nvPr/>
        </p:nvCxnSpPr>
        <p:spPr>
          <a:xfrm flipV="1">
            <a:off x="10087987" y="3506927"/>
            <a:ext cx="416349" cy="84613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28">
            <a:extLst>
              <a:ext uri="{FF2B5EF4-FFF2-40B4-BE49-F238E27FC236}">
                <a16:creationId xmlns:a16="http://schemas.microsoft.com/office/drawing/2014/main" id="{F665ECB4-25B9-4801-E91B-925452F38E5E}"/>
              </a:ext>
            </a:extLst>
          </p:cNvPr>
          <p:cNvSpPr/>
          <p:nvPr/>
        </p:nvSpPr>
        <p:spPr>
          <a:xfrm>
            <a:off x="7635284" y="485175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" name="Straight Arrow Connector 129">
            <a:extLst>
              <a:ext uri="{FF2B5EF4-FFF2-40B4-BE49-F238E27FC236}">
                <a16:creationId xmlns:a16="http://schemas.microsoft.com/office/drawing/2014/main" id="{80C49AC6-985F-E974-A39C-72E568E9CCB5}"/>
              </a:ext>
            </a:extLst>
          </p:cNvPr>
          <p:cNvCxnSpPr>
            <a:cxnSpLocks/>
            <a:stCxn id="28" idx="4"/>
            <a:endCxn id="38" idx="1"/>
          </p:cNvCxnSpPr>
          <p:nvPr/>
        </p:nvCxnSpPr>
        <p:spPr>
          <a:xfrm>
            <a:off x="6935943" y="3494204"/>
            <a:ext cx="767878" cy="1426090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30">
            <a:extLst>
              <a:ext uri="{FF2B5EF4-FFF2-40B4-BE49-F238E27FC236}">
                <a16:creationId xmlns:a16="http://schemas.microsoft.com/office/drawing/2014/main" id="{70368C7F-1315-8DED-44CB-399F847F6C63}"/>
              </a:ext>
            </a:extLst>
          </p:cNvPr>
          <p:cNvCxnSpPr>
            <a:cxnSpLocks/>
            <a:stCxn id="38" idx="6"/>
            <a:endCxn id="35" idx="3"/>
          </p:cNvCxnSpPr>
          <p:nvPr/>
        </p:nvCxnSpPr>
        <p:spPr>
          <a:xfrm flipV="1">
            <a:off x="8103284" y="4683991"/>
            <a:ext cx="1653777" cy="401766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81CD14D-FF97-154E-2DB6-2656E04B1FB0}"/>
              </a:ext>
            </a:extLst>
          </p:cNvPr>
          <p:cNvSpPr txBox="1"/>
          <p:nvPr/>
        </p:nvSpPr>
        <p:spPr>
          <a:xfrm>
            <a:off x="7732127" y="293893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287F88A-D404-CD61-99E0-A870D7F93518}"/>
              </a:ext>
            </a:extLst>
          </p:cNvPr>
          <p:cNvSpPr txBox="1"/>
          <p:nvPr/>
        </p:nvSpPr>
        <p:spPr>
          <a:xfrm>
            <a:off x="7482207" y="332015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altLang="zh-CN"/>
              <a:t>5</a:t>
            </a:r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4B1FC74-FFC8-4E26-9982-507347FDBBA7}"/>
              </a:ext>
            </a:extLst>
          </p:cNvPr>
          <p:cNvSpPr txBox="1"/>
          <p:nvPr/>
        </p:nvSpPr>
        <p:spPr>
          <a:xfrm>
            <a:off x="7246234" y="383117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b="1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8D6E4B4-261D-9C2D-A059-CADBA91A54EF}"/>
              </a:ext>
            </a:extLst>
          </p:cNvPr>
          <p:cNvSpPr txBox="1"/>
          <p:nvPr/>
        </p:nvSpPr>
        <p:spPr>
          <a:xfrm>
            <a:off x="9372614" y="2947602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6A5440-1A71-C902-F268-6D4A5FF7F84F}"/>
              </a:ext>
            </a:extLst>
          </p:cNvPr>
          <p:cNvSpPr txBox="1"/>
          <p:nvPr/>
        </p:nvSpPr>
        <p:spPr>
          <a:xfrm>
            <a:off x="9079064" y="3998799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273F017-3109-2503-D94F-E692BDE30ADC}"/>
              </a:ext>
            </a:extLst>
          </p:cNvPr>
          <p:cNvSpPr txBox="1"/>
          <p:nvPr/>
        </p:nvSpPr>
        <p:spPr>
          <a:xfrm>
            <a:off x="8707720" y="4539084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DF62552-4C03-6225-7F47-A855B3C33B6F}"/>
              </a:ext>
            </a:extLst>
          </p:cNvPr>
          <p:cNvSpPr txBox="1"/>
          <p:nvPr/>
        </p:nvSpPr>
        <p:spPr>
          <a:xfrm>
            <a:off x="9969246" y="3818172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cxnSp>
        <p:nvCxnSpPr>
          <p:cNvPr id="53" name="曲线连接符 52">
            <a:extLst>
              <a:ext uri="{FF2B5EF4-FFF2-40B4-BE49-F238E27FC236}">
                <a16:creationId xmlns:a16="http://schemas.microsoft.com/office/drawing/2014/main" id="{AA9364C1-1DE3-A972-4A80-000F40DFEFF6}"/>
              </a:ext>
            </a:extLst>
          </p:cNvPr>
          <p:cNvCxnSpPr>
            <a:cxnSpLocks/>
            <a:stCxn id="28" idx="7"/>
            <a:endCxn id="33" idx="1"/>
          </p:cNvCxnSpPr>
          <p:nvPr/>
        </p:nvCxnSpPr>
        <p:spPr>
          <a:xfrm rot="16200000" flipH="1">
            <a:off x="8713777" y="1482369"/>
            <a:ext cx="12723" cy="3237467"/>
          </a:xfrm>
          <a:prstGeom prst="curvedConnector3">
            <a:avLst>
              <a:gd name="adj1" fmla="val -2335432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6674130-E409-3B70-A961-E498B9B94D6D}"/>
                  </a:ext>
                </a:extLst>
              </p:cNvPr>
              <p:cNvSpPr txBox="1"/>
              <p:nvPr/>
            </p:nvSpPr>
            <p:spPr>
              <a:xfrm>
                <a:off x="8010154" y="2451266"/>
                <a:ext cx="1620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6674130-E409-3B70-A961-E498B9B94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154" y="2451266"/>
                <a:ext cx="162012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118">
            <a:extLst>
              <a:ext uri="{FF2B5EF4-FFF2-40B4-BE49-F238E27FC236}">
                <a16:creationId xmlns:a16="http://schemas.microsoft.com/office/drawing/2014/main" id="{B4090E26-C834-22FB-70FD-E09393ED73E6}"/>
              </a:ext>
            </a:extLst>
          </p:cNvPr>
          <p:cNvSpPr/>
          <p:nvPr/>
        </p:nvSpPr>
        <p:spPr>
          <a:xfrm>
            <a:off x="1526608" y="302186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1" name="Oval 119">
            <a:extLst>
              <a:ext uri="{FF2B5EF4-FFF2-40B4-BE49-F238E27FC236}">
                <a16:creationId xmlns:a16="http://schemas.microsoft.com/office/drawing/2014/main" id="{CADB3987-BC14-6ABD-B795-6D18EF181C4B}"/>
              </a:ext>
            </a:extLst>
          </p:cNvPr>
          <p:cNvSpPr/>
          <p:nvPr/>
        </p:nvSpPr>
        <p:spPr>
          <a:xfrm>
            <a:off x="3385265" y="301543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2" name="Oval 120">
            <a:extLst>
              <a:ext uri="{FF2B5EF4-FFF2-40B4-BE49-F238E27FC236}">
                <a16:creationId xmlns:a16="http://schemas.microsoft.com/office/drawing/2014/main" id="{7FF6AEB8-2DA1-1D0A-476C-6A2970039815}"/>
              </a:ext>
            </a:extLst>
          </p:cNvPr>
          <p:cNvSpPr/>
          <p:nvPr/>
        </p:nvSpPr>
        <p:spPr>
          <a:xfrm>
            <a:off x="3071481" y="388856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3" name="Straight Arrow Connector 121">
            <a:extLst>
              <a:ext uri="{FF2B5EF4-FFF2-40B4-BE49-F238E27FC236}">
                <a16:creationId xmlns:a16="http://schemas.microsoft.com/office/drawing/2014/main" id="{00E44D81-FD83-2A38-DBBC-4E075EC4817B}"/>
              </a:ext>
            </a:extLst>
          </p:cNvPr>
          <p:cNvCxnSpPr>
            <a:cxnSpLocks/>
            <a:stCxn id="240" idx="5"/>
            <a:endCxn id="242" idx="1"/>
          </p:cNvCxnSpPr>
          <p:nvPr/>
        </p:nvCxnSpPr>
        <p:spPr>
          <a:xfrm>
            <a:off x="1926071" y="3421330"/>
            <a:ext cx="1213947" cy="535768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122">
            <a:extLst>
              <a:ext uri="{FF2B5EF4-FFF2-40B4-BE49-F238E27FC236}">
                <a16:creationId xmlns:a16="http://schemas.microsoft.com/office/drawing/2014/main" id="{274B5A62-3204-8E38-B15E-42A4663D054C}"/>
              </a:ext>
            </a:extLst>
          </p:cNvPr>
          <p:cNvCxnSpPr>
            <a:cxnSpLocks/>
            <a:stCxn id="240" idx="6"/>
            <a:endCxn id="241" idx="2"/>
          </p:cNvCxnSpPr>
          <p:nvPr/>
        </p:nvCxnSpPr>
        <p:spPr>
          <a:xfrm flipV="1">
            <a:off x="1994608" y="3249430"/>
            <a:ext cx="1390657" cy="6437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123">
            <a:extLst>
              <a:ext uri="{FF2B5EF4-FFF2-40B4-BE49-F238E27FC236}">
                <a16:creationId xmlns:a16="http://schemas.microsoft.com/office/drawing/2014/main" id="{AECB2F47-8770-01D2-C34C-31365020B9AD}"/>
              </a:ext>
            </a:extLst>
          </p:cNvPr>
          <p:cNvSpPr/>
          <p:nvPr/>
        </p:nvSpPr>
        <p:spPr>
          <a:xfrm>
            <a:off x="5095001" y="303459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6" name="Straight Arrow Connector 124">
            <a:extLst>
              <a:ext uri="{FF2B5EF4-FFF2-40B4-BE49-F238E27FC236}">
                <a16:creationId xmlns:a16="http://schemas.microsoft.com/office/drawing/2014/main" id="{11C2CDE2-528E-15D9-2FE5-61E2E6D559FA}"/>
              </a:ext>
            </a:extLst>
          </p:cNvPr>
          <p:cNvCxnSpPr>
            <a:cxnSpLocks/>
            <a:stCxn id="241" idx="6"/>
            <a:endCxn id="245" idx="2"/>
          </p:cNvCxnSpPr>
          <p:nvPr/>
        </p:nvCxnSpPr>
        <p:spPr>
          <a:xfrm>
            <a:off x="3853265" y="3249430"/>
            <a:ext cx="1241736" cy="1916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125">
            <a:extLst>
              <a:ext uri="{FF2B5EF4-FFF2-40B4-BE49-F238E27FC236}">
                <a16:creationId xmlns:a16="http://schemas.microsoft.com/office/drawing/2014/main" id="{5F688D14-D072-62B7-CF35-7FFAAD06A670}"/>
              </a:ext>
            </a:extLst>
          </p:cNvPr>
          <p:cNvSpPr/>
          <p:nvPr/>
        </p:nvSpPr>
        <p:spPr>
          <a:xfrm>
            <a:off x="4513189" y="428019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8" name="Straight Arrow Connector 126">
            <a:extLst>
              <a:ext uri="{FF2B5EF4-FFF2-40B4-BE49-F238E27FC236}">
                <a16:creationId xmlns:a16="http://schemas.microsoft.com/office/drawing/2014/main" id="{DFB1B160-F73A-0F68-24FD-36FBD04EADA9}"/>
              </a:ext>
            </a:extLst>
          </p:cNvPr>
          <p:cNvCxnSpPr>
            <a:cxnSpLocks/>
            <a:stCxn id="242" idx="6"/>
            <a:endCxn id="247" idx="2"/>
          </p:cNvCxnSpPr>
          <p:nvPr/>
        </p:nvCxnSpPr>
        <p:spPr>
          <a:xfrm>
            <a:off x="3539481" y="4122561"/>
            <a:ext cx="973708" cy="39163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127">
            <a:extLst>
              <a:ext uri="{FF2B5EF4-FFF2-40B4-BE49-F238E27FC236}">
                <a16:creationId xmlns:a16="http://schemas.microsoft.com/office/drawing/2014/main" id="{12FD9071-58A0-6F40-5092-D102F5BF378D}"/>
              </a:ext>
            </a:extLst>
          </p:cNvPr>
          <p:cNvCxnSpPr>
            <a:cxnSpLocks/>
            <a:stCxn id="247" idx="7"/>
            <a:endCxn id="245" idx="4"/>
          </p:cNvCxnSpPr>
          <p:nvPr/>
        </p:nvCxnSpPr>
        <p:spPr>
          <a:xfrm flipV="1">
            <a:off x="4912652" y="3502590"/>
            <a:ext cx="416349" cy="84613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128">
            <a:extLst>
              <a:ext uri="{FF2B5EF4-FFF2-40B4-BE49-F238E27FC236}">
                <a16:creationId xmlns:a16="http://schemas.microsoft.com/office/drawing/2014/main" id="{26391B75-0983-7604-9F61-F84DDB10EB19}"/>
              </a:ext>
            </a:extLst>
          </p:cNvPr>
          <p:cNvSpPr/>
          <p:nvPr/>
        </p:nvSpPr>
        <p:spPr>
          <a:xfrm>
            <a:off x="2459949" y="484742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1" name="Straight Arrow Connector 129">
            <a:extLst>
              <a:ext uri="{FF2B5EF4-FFF2-40B4-BE49-F238E27FC236}">
                <a16:creationId xmlns:a16="http://schemas.microsoft.com/office/drawing/2014/main" id="{7681F43E-50EE-657B-179B-15488B8A04B1}"/>
              </a:ext>
            </a:extLst>
          </p:cNvPr>
          <p:cNvCxnSpPr>
            <a:cxnSpLocks/>
            <a:stCxn id="240" idx="4"/>
            <a:endCxn id="250" idx="1"/>
          </p:cNvCxnSpPr>
          <p:nvPr/>
        </p:nvCxnSpPr>
        <p:spPr>
          <a:xfrm>
            <a:off x="1760608" y="3489867"/>
            <a:ext cx="767878" cy="1426090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130">
            <a:extLst>
              <a:ext uri="{FF2B5EF4-FFF2-40B4-BE49-F238E27FC236}">
                <a16:creationId xmlns:a16="http://schemas.microsoft.com/office/drawing/2014/main" id="{065355C2-B37E-E8EF-A528-D69245F81F96}"/>
              </a:ext>
            </a:extLst>
          </p:cNvPr>
          <p:cNvCxnSpPr>
            <a:cxnSpLocks/>
            <a:stCxn id="250" idx="6"/>
            <a:endCxn id="247" idx="3"/>
          </p:cNvCxnSpPr>
          <p:nvPr/>
        </p:nvCxnSpPr>
        <p:spPr>
          <a:xfrm flipV="1">
            <a:off x="2927949" y="4679654"/>
            <a:ext cx="1653777" cy="40176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Multiplication Sign 136">
            <a:extLst>
              <a:ext uri="{FF2B5EF4-FFF2-40B4-BE49-F238E27FC236}">
                <a16:creationId xmlns:a16="http://schemas.microsoft.com/office/drawing/2014/main" id="{F686A09D-32A3-B1FF-6BC8-84E7A1462887}"/>
              </a:ext>
            </a:extLst>
          </p:cNvPr>
          <p:cNvSpPr/>
          <p:nvPr/>
        </p:nvSpPr>
        <p:spPr>
          <a:xfrm>
            <a:off x="3780756" y="4626078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4" name="TextBox 138">
            <a:extLst>
              <a:ext uri="{FF2B5EF4-FFF2-40B4-BE49-F238E27FC236}">
                <a16:creationId xmlns:a16="http://schemas.microsoft.com/office/drawing/2014/main" id="{B4012254-F1F5-1684-B8F4-5347F1B1C020}"/>
              </a:ext>
            </a:extLst>
          </p:cNvPr>
          <p:cNvSpPr txBox="1"/>
          <p:nvPr/>
        </p:nvSpPr>
        <p:spPr>
          <a:xfrm>
            <a:off x="3715892" y="4439936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7F368B3D-54A4-9385-229B-EAE5521C3F83}"/>
              </a:ext>
            </a:extLst>
          </p:cNvPr>
          <p:cNvSpPr txBox="1"/>
          <p:nvPr/>
        </p:nvSpPr>
        <p:spPr>
          <a:xfrm>
            <a:off x="2556792" y="293459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06B1D113-93C3-4DF6-3B0C-E8D26143100D}"/>
              </a:ext>
            </a:extLst>
          </p:cNvPr>
          <p:cNvSpPr txBox="1"/>
          <p:nvPr/>
        </p:nvSpPr>
        <p:spPr>
          <a:xfrm>
            <a:off x="2455951" y="337701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7E7D4AAF-C90A-7FF4-510F-06897A7833A1}"/>
              </a:ext>
            </a:extLst>
          </p:cNvPr>
          <p:cNvSpPr txBox="1"/>
          <p:nvPr/>
        </p:nvSpPr>
        <p:spPr>
          <a:xfrm>
            <a:off x="2129516" y="395228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35666833-FEB7-E8EA-23C8-6C0607797462}"/>
              </a:ext>
            </a:extLst>
          </p:cNvPr>
          <p:cNvSpPr txBox="1"/>
          <p:nvPr/>
        </p:nvSpPr>
        <p:spPr>
          <a:xfrm>
            <a:off x="4197279" y="2943265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5546A1E-DB6E-BF23-F400-E3E4F6161BDF}"/>
              </a:ext>
            </a:extLst>
          </p:cNvPr>
          <p:cNvSpPr txBox="1"/>
          <p:nvPr/>
        </p:nvSpPr>
        <p:spPr>
          <a:xfrm>
            <a:off x="3739024" y="3897069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39A4EDC9-B970-6E2C-2401-1495707821F3}"/>
              </a:ext>
            </a:extLst>
          </p:cNvPr>
          <p:cNvSpPr txBox="1"/>
          <p:nvPr/>
        </p:nvSpPr>
        <p:spPr>
          <a:xfrm>
            <a:off x="3280498" y="4607306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A7B83E8A-A0C2-F71C-CF5D-7BBF38B3C0EC}"/>
              </a:ext>
            </a:extLst>
          </p:cNvPr>
          <p:cNvSpPr txBox="1"/>
          <p:nvPr/>
        </p:nvSpPr>
        <p:spPr>
          <a:xfrm>
            <a:off x="4803124" y="371112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2" name="Multiplication Sign 136">
            <a:extLst>
              <a:ext uri="{FF2B5EF4-FFF2-40B4-BE49-F238E27FC236}">
                <a16:creationId xmlns:a16="http://schemas.microsoft.com/office/drawing/2014/main" id="{26DA98E4-6D46-2777-76AD-583134FCE869}"/>
              </a:ext>
            </a:extLst>
          </p:cNvPr>
          <p:cNvSpPr/>
          <p:nvPr/>
        </p:nvSpPr>
        <p:spPr>
          <a:xfrm>
            <a:off x="4083432" y="4140378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3" name="TextBox 138">
            <a:extLst>
              <a:ext uri="{FF2B5EF4-FFF2-40B4-BE49-F238E27FC236}">
                <a16:creationId xmlns:a16="http://schemas.microsoft.com/office/drawing/2014/main" id="{F568FE69-74E0-4746-E522-CEEFC2783E28}"/>
              </a:ext>
            </a:extLst>
          </p:cNvPr>
          <p:cNvSpPr txBox="1"/>
          <p:nvPr/>
        </p:nvSpPr>
        <p:spPr>
          <a:xfrm>
            <a:off x="4032613" y="3949484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sz="1400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4" name="曲线连接符 263">
            <a:extLst>
              <a:ext uri="{FF2B5EF4-FFF2-40B4-BE49-F238E27FC236}">
                <a16:creationId xmlns:a16="http://schemas.microsoft.com/office/drawing/2014/main" id="{23A71C64-E0A5-3693-F387-E42801D1624F}"/>
              </a:ext>
            </a:extLst>
          </p:cNvPr>
          <p:cNvCxnSpPr>
            <a:cxnSpLocks/>
            <a:stCxn id="240" idx="7"/>
            <a:endCxn id="245" idx="1"/>
          </p:cNvCxnSpPr>
          <p:nvPr/>
        </p:nvCxnSpPr>
        <p:spPr>
          <a:xfrm rot="16200000" flipH="1">
            <a:off x="3538442" y="1478032"/>
            <a:ext cx="12723" cy="3237467"/>
          </a:xfrm>
          <a:prstGeom prst="curvedConnector3">
            <a:avLst>
              <a:gd name="adj1" fmla="val -2335432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/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133">
                <a:extLst>
                  <a:ext uri="{FF2B5EF4-FFF2-40B4-BE49-F238E27FC236}">
                    <a16:creationId xmlns:a16="http://schemas.microsoft.com/office/drawing/2014/main" id="{DD0C9F1C-0189-05D9-9F82-CE3C0E9532F8}"/>
                  </a:ext>
                </a:extLst>
              </p:cNvPr>
              <p:cNvSpPr txBox="1"/>
              <p:nvPr/>
            </p:nvSpPr>
            <p:spPr>
              <a:xfrm>
                <a:off x="1467591" y="6179876"/>
                <a:ext cx="40528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sz="1600" b="1"/>
              </a:p>
            </p:txBody>
          </p:sp>
        </mc:Choice>
        <mc:Fallback xmlns="">
          <p:sp>
            <p:nvSpPr>
              <p:cNvPr id="3" name="TextBox 133">
                <a:extLst>
                  <a:ext uri="{FF2B5EF4-FFF2-40B4-BE49-F238E27FC236}">
                    <a16:creationId xmlns:a16="http://schemas.microsoft.com/office/drawing/2014/main" id="{DD0C9F1C-0189-05D9-9F82-CE3C0E953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91" y="6179876"/>
                <a:ext cx="4052811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34">
                <a:extLst>
                  <a:ext uri="{FF2B5EF4-FFF2-40B4-BE49-F238E27FC236}">
                    <a16:creationId xmlns:a16="http://schemas.microsoft.com/office/drawing/2014/main" id="{F9F8679F-5203-6A81-34FE-F63AF09DF840}"/>
                  </a:ext>
                </a:extLst>
              </p:cNvPr>
              <p:cNvSpPr txBox="1"/>
              <p:nvPr/>
            </p:nvSpPr>
            <p:spPr>
              <a:xfrm>
                <a:off x="770197" y="5733147"/>
                <a:ext cx="5439194" cy="246221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" name="TextBox 134">
                <a:extLst>
                  <a:ext uri="{FF2B5EF4-FFF2-40B4-BE49-F238E27FC236}">
                    <a16:creationId xmlns:a16="http://schemas.microsoft.com/office/drawing/2014/main" id="{F9F8679F-5203-6A81-34FE-F63AF09DF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97" y="5733147"/>
                <a:ext cx="5439194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>
                <a:noFill/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39">
            <a:extLst>
              <a:ext uri="{FF2B5EF4-FFF2-40B4-BE49-F238E27FC236}">
                <a16:creationId xmlns:a16="http://schemas.microsoft.com/office/drawing/2014/main" id="{C46A9253-6126-28BE-6B24-0C05ABE9B55F}"/>
              </a:ext>
            </a:extLst>
          </p:cNvPr>
          <p:cNvSpPr txBox="1"/>
          <p:nvPr/>
        </p:nvSpPr>
        <p:spPr>
          <a:xfrm>
            <a:off x="1561353" y="5686375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P1:</a:t>
            </a:r>
          </a:p>
        </p:txBody>
      </p:sp>
      <p:sp>
        <p:nvSpPr>
          <p:cNvPr id="6" name="TextBox 140">
            <a:extLst>
              <a:ext uri="{FF2B5EF4-FFF2-40B4-BE49-F238E27FC236}">
                <a16:creationId xmlns:a16="http://schemas.microsoft.com/office/drawing/2014/main" id="{3A6A3FEC-8C94-D621-ED73-0188C3E95A6A}"/>
              </a:ext>
            </a:extLst>
          </p:cNvPr>
          <p:cNvSpPr txBox="1"/>
          <p:nvPr/>
        </p:nvSpPr>
        <p:spPr>
          <a:xfrm>
            <a:off x="1561353" y="6119171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4">
                <a:extLst>
                  <a:ext uri="{FF2B5EF4-FFF2-40B4-BE49-F238E27FC236}">
                    <a16:creationId xmlns:a16="http://schemas.microsoft.com/office/drawing/2014/main" id="{1BFBB8B4-1C96-B049-5E8F-1E72BAF6EF1C}"/>
                  </a:ext>
                </a:extLst>
              </p:cNvPr>
              <p:cNvSpPr txBox="1"/>
              <p:nvPr/>
            </p:nvSpPr>
            <p:spPr>
              <a:xfrm>
                <a:off x="6324948" y="5735868"/>
                <a:ext cx="5439194" cy="246221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𝑳𝑩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altLang="zh-CN" b="1"/>
              </a:p>
            </p:txBody>
          </p:sp>
        </mc:Choice>
        <mc:Fallback xmlns="">
          <p:sp>
            <p:nvSpPr>
              <p:cNvPr id="13" name="TextBox 134">
                <a:extLst>
                  <a:ext uri="{FF2B5EF4-FFF2-40B4-BE49-F238E27FC236}">
                    <a16:creationId xmlns:a16="http://schemas.microsoft.com/office/drawing/2014/main" id="{1BFBB8B4-1C96-B049-5E8F-1E72BAF6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48" y="5735868"/>
                <a:ext cx="5439194" cy="246221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  <a:ln>
                <a:noFill/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9">
            <a:extLst>
              <a:ext uri="{FF2B5EF4-FFF2-40B4-BE49-F238E27FC236}">
                <a16:creationId xmlns:a16="http://schemas.microsoft.com/office/drawing/2014/main" id="{4AD4D6FD-ABEA-DC57-BAA1-671E783F89B2}"/>
              </a:ext>
            </a:extLst>
          </p:cNvPr>
          <p:cNvSpPr txBox="1"/>
          <p:nvPr/>
        </p:nvSpPr>
        <p:spPr>
          <a:xfrm>
            <a:off x="6617937" y="5683673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P1:</a:t>
            </a:r>
          </a:p>
        </p:txBody>
      </p:sp>
      <p:sp>
        <p:nvSpPr>
          <p:cNvPr id="15" name="Multiplication Sign 136">
            <a:extLst>
              <a:ext uri="{FF2B5EF4-FFF2-40B4-BE49-F238E27FC236}">
                <a16:creationId xmlns:a16="http://schemas.microsoft.com/office/drawing/2014/main" id="{DB97BB8C-376F-6897-6D32-4DC82365913D}"/>
              </a:ext>
            </a:extLst>
          </p:cNvPr>
          <p:cNvSpPr/>
          <p:nvPr/>
        </p:nvSpPr>
        <p:spPr>
          <a:xfrm>
            <a:off x="7867309" y="3574204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38">
            <a:extLst>
              <a:ext uri="{FF2B5EF4-FFF2-40B4-BE49-F238E27FC236}">
                <a16:creationId xmlns:a16="http://schemas.microsoft.com/office/drawing/2014/main" id="{E9340040-FF1C-CE30-7D61-909D467A1415}"/>
              </a:ext>
            </a:extLst>
          </p:cNvPr>
          <p:cNvSpPr txBox="1"/>
          <p:nvPr/>
        </p:nvSpPr>
        <p:spPr>
          <a:xfrm>
            <a:off x="7814895" y="3372244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sz="1400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曲线连接符 16">
            <a:extLst>
              <a:ext uri="{FF2B5EF4-FFF2-40B4-BE49-F238E27FC236}">
                <a16:creationId xmlns:a16="http://schemas.microsoft.com/office/drawing/2014/main" id="{C1067B95-A91D-3AB6-4065-9879D59B22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31054" y="2853616"/>
            <a:ext cx="523045" cy="1692594"/>
          </a:xfrm>
          <a:prstGeom prst="curvedConnector3">
            <a:avLst>
              <a:gd name="adj1" fmla="val 17889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B160FC-4F96-6DE3-3D8B-0E033391F84C}"/>
                  </a:ext>
                </a:extLst>
              </p:cNvPr>
              <p:cNvSpPr txBox="1"/>
              <p:nvPr/>
            </p:nvSpPr>
            <p:spPr>
              <a:xfrm>
                <a:off x="8501330" y="3514565"/>
                <a:ext cx="16089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B160FC-4F96-6DE3-3D8B-0E033391F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330" y="3514565"/>
                <a:ext cx="160890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33">
                <a:extLst>
                  <a:ext uri="{FF2B5EF4-FFF2-40B4-BE49-F238E27FC236}">
                    <a16:creationId xmlns:a16="http://schemas.microsoft.com/office/drawing/2014/main" id="{0EF0A52D-1A9A-A99C-FE57-F29680047E2F}"/>
                  </a:ext>
                </a:extLst>
              </p:cNvPr>
              <p:cNvSpPr txBox="1"/>
              <p:nvPr/>
            </p:nvSpPr>
            <p:spPr>
              <a:xfrm>
                <a:off x="6782704" y="6197052"/>
                <a:ext cx="452618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𝑳𝑩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altLang="zh-CN" b="1"/>
              </a:p>
            </p:txBody>
          </p:sp>
        </mc:Choice>
        <mc:Fallback xmlns="">
          <p:sp>
            <p:nvSpPr>
              <p:cNvPr id="19" name="TextBox 133">
                <a:extLst>
                  <a:ext uri="{FF2B5EF4-FFF2-40B4-BE49-F238E27FC236}">
                    <a16:creationId xmlns:a16="http://schemas.microsoft.com/office/drawing/2014/main" id="{0EF0A52D-1A9A-A99C-FE57-F29680047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704" y="6197052"/>
                <a:ext cx="4526181" cy="246221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40">
            <a:extLst>
              <a:ext uri="{FF2B5EF4-FFF2-40B4-BE49-F238E27FC236}">
                <a16:creationId xmlns:a16="http://schemas.microsoft.com/office/drawing/2014/main" id="{3C46230D-0D82-B69A-9FD2-D85385C9CDA9}"/>
              </a:ext>
            </a:extLst>
          </p:cNvPr>
          <p:cNvSpPr txBox="1"/>
          <p:nvPr/>
        </p:nvSpPr>
        <p:spPr>
          <a:xfrm>
            <a:off x="6617936" y="6139474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P2:</a:t>
            </a:r>
          </a:p>
        </p:txBody>
      </p:sp>
      <p:sp>
        <p:nvSpPr>
          <p:cNvPr id="21" name="Multiplication Sign 136">
            <a:extLst>
              <a:ext uri="{FF2B5EF4-FFF2-40B4-BE49-F238E27FC236}">
                <a16:creationId xmlns:a16="http://schemas.microsoft.com/office/drawing/2014/main" id="{0BED3A0F-9FD1-88E6-A036-F4B86BC1B231}"/>
              </a:ext>
            </a:extLst>
          </p:cNvPr>
          <p:cNvSpPr/>
          <p:nvPr/>
        </p:nvSpPr>
        <p:spPr>
          <a:xfrm>
            <a:off x="7342754" y="4252602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Box 138">
            <a:extLst>
              <a:ext uri="{FF2B5EF4-FFF2-40B4-BE49-F238E27FC236}">
                <a16:creationId xmlns:a16="http://schemas.microsoft.com/office/drawing/2014/main" id="{1D522E49-4875-E575-5580-04E132858CB4}"/>
              </a:ext>
            </a:extLst>
          </p:cNvPr>
          <p:cNvSpPr txBox="1"/>
          <p:nvPr/>
        </p:nvSpPr>
        <p:spPr>
          <a:xfrm>
            <a:off x="7569457" y="4328777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</a:p>
        </p:txBody>
      </p: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6FBDC86F-33FE-3273-4655-22600857B1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45858" y="3027279"/>
            <a:ext cx="1812830" cy="2635052"/>
          </a:xfrm>
          <a:prstGeom prst="curvedConnector3">
            <a:avLst>
              <a:gd name="adj1" fmla="val -9185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806D47B-6A82-F910-9503-8676F5461B94}"/>
                  </a:ext>
                </a:extLst>
              </p:cNvPr>
              <p:cNvSpPr txBox="1"/>
              <p:nvPr/>
            </p:nvSpPr>
            <p:spPr>
              <a:xfrm>
                <a:off x="8271558" y="5029130"/>
                <a:ext cx="15960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806D47B-6A82-F910-9503-8676F5461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558" y="5029130"/>
                <a:ext cx="159607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副标题 2">
            <a:extLst>
              <a:ext uri="{FF2B5EF4-FFF2-40B4-BE49-F238E27FC236}">
                <a16:creationId xmlns:a16="http://schemas.microsoft.com/office/drawing/2014/main" id="{26ABBA8B-44A8-4B6A-EA3F-132AE4F41EDC}"/>
              </a:ext>
            </a:extLst>
          </p:cNvPr>
          <p:cNvSpPr txBox="1">
            <a:spLocks/>
          </p:cNvSpPr>
          <p:nvPr/>
        </p:nvSpPr>
        <p:spPr>
          <a:xfrm>
            <a:off x="6711134" y="1915471"/>
            <a:ext cx="3793201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基于上界和下界的剪枝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67DB06AD-D18F-9158-7EFD-03B49035488B}"/>
              </a:ext>
            </a:extLst>
          </p:cNvPr>
          <p:cNvSpPr txBox="1">
            <a:spLocks/>
          </p:cNvSpPr>
          <p:nvPr/>
        </p:nvSpPr>
        <p:spPr>
          <a:xfrm>
            <a:off x="1231392" y="1317357"/>
            <a:ext cx="8775053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示例中假设所有上界和下界的估计都是完全准确的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C2690A91-59A8-B7DB-1A42-BCDE48889757}"/>
              </a:ext>
            </a:extLst>
          </p:cNvPr>
          <p:cNvSpPr txBox="1">
            <a:spLocks/>
          </p:cNvSpPr>
          <p:nvPr/>
        </p:nvSpPr>
        <p:spPr>
          <a:xfrm>
            <a:off x="1514408" y="1912335"/>
            <a:ext cx="2590806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58B2AF7-A04C-CF82-517E-7A16A0AB4199}"/>
              </a:ext>
            </a:extLst>
          </p:cNvPr>
          <p:cNvSpPr txBox="1">
            <a:spLocks/>
          </p:cNvSpPr>
          <p:nvPr/>
        </p:nvSpPr>
        <p:spPr>
          <a:xfrm>
            <a:off x="1018769" y="328119"/>
            <a:ext cx="10373710" cy="659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点到点最短路径的示例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9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/>
      <p:bldP spid="18" grpId="0"/>
      <p:bldP spid="19" grpId="0"/>
      <p:bldP spid="20" grpId="0"/>
      <p:bldP spid="21" grpId="0" animBg="1"/>
      <p:bldP spid="2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133">
                <a:extLst>
                  <a:ext uri="{FF2B5EF4-FFF2-40B4-BE49-F238E27FC236}">
                    <a16:creationId xmlns:a16="http://schemas.microsoft.com/office/drawing/2014/main" id="{8B09329F-7E1A-40CD-32CA-AE8E3F8E8199}"/>
                  </a:ext>
                </a:extLst>
              </p:cNvPr>
              <p:cNvSpPr txBox="1"/>
              <p:nvPr/>
            </p:nvSpPr>
            <p:spPr>
              <a:xfrm>
                <a:off x="1467591" y="6179876"/>
                <a:ext cx="40528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sz="1600" b="1"/>
              </a:p>
            </p:txBody>
          </p:sp>
        </mc:Choice>
        <mc:Fallback xmlns="">
          <p:sp>
            <p:nvSpPr>
              <p:cNvPr id="95" name="TextBox 133">
                <a:extLst>
                  <a:ext uri="{FF2B5EF4-FFF2-40B4-BE49-F238E27FC236}">
                    <a16:creationId xmlns:a16="http://schemas.microsoft.com/office/drawing/2014/main" id="{8B09329F-7E1A-40CD-32CA-AE8E3F8E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91" y="6179876"/>
                <a:ext cx="4052811" cy="246221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134">
                <a:extLst>
                  <a:ext uri="{FF2B5EF4-FFF2-40B4-BE49-F238E27FC236}">
                    <a16:creationId xmlns:a16="http://schemas.microsoft.com/office/drawing/2014/main" id="{41C5D033-E7FF-E224-BF95-9235B0CD6D24}"/>
                  </a:ext>
                </a:extLst>
              </p:cNvPr>
              <p:cNvSpPr txBox="1"/>
              <p:nvPr/>
            </p:nvSpPr>
            <p:spPr>
              <a:xfrm>
                <a:off x="770197" y="5733147"/>
                <a:ext cx="5439194" cy="246221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96" name="TextBox 134">
                <a:extLst>
                  <a:ext uri="{FF2B5EF4-FFF2-40B4-BE49-F238E27FC236}">
                    <a16:creationId xmlns:a16="http://schemas.microsoft.com/office/drawing/2014/main" id="{41C5D033-E7FF-E224-BF95-9235B0CD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97" y="5733147"/>
                <a:ext cx="5439194" cy="24622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39">
            <a:extLst>
              <a:ext uri="{FF2B5EF4-FFF2-40B4-BE49-F238E27FC236}">
                <a16:creationId xmlns:a16="http://schemas.microsoft.com/office/drawing/2014/main" id="{A21EEC7F-1142-B916-E1C3-AE15A55433C4}"/>
              </a:ext>
            </a:extLst>
          </p:cNvPr>
          <p:cNvSpPr txBox="1"/>
          <p:nvPr/>
        </p:nvSpPr>
        <p:spPr>
          <a:xfrm>
            <a:off x="1561353" y="5686375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P1:</a:t>
            </a:r>
          </a:p>
        </p:txBody>
      </p:sp>
      <p:sp>
        <p:nvSpPr>
          <p:cNvPr id="102" name="TextBox 140">
            <a:extLst>
              <a:ext uri="{FF2B5EF4-FFF2-40B4-BE49-F238E27FC236}">
                <a16:creationId xmlns:a16="http://schemas.microsoft.com/office/drawing/2014/main" id="{84AEC4ED-A5AA-14B9-F9BF-758373C19037}"/>
              </a:ext>
            </a:extLst>
          </p:cNvPr>
          <p:cNvSpPr txBox="1"/>
          <p:nvPr/>
        </p:nvSpPr>
        <p:spPr>
          <a:xfrm>
            <a:off x="1561353" y="6119171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33">
                <a:extLst>
                  <a:ext uri="{FF2B5EF4-FFF2-40B4-BE49-F238E27FC236}">
                    <a16:creationId xmlns:a16="http://schemas.microsoft.com/office/drawing/2014/main" id="{D740CB32-76B7-5634-0609-4C944B4EA138}"/>
                  </a:ext>
                </a:extLst>
              </p:cNvPr>
              <p:cNvSpPr txBox="1"/>
              <p:nvPr/>
            </p:nvSpPr>
            <p:spPr>
              <a:xfrm>
                <a:off x="6782704" y="6197052"/>
                <a:ext cx="452618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𝑳𝑩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altLang="zh-CN" b="1"/>
              </a:p>
            </p:txBody>
          </p:sp>
        </mc:Choice>
        <mc:Fallback xmlns="">
          <p:sp>
            <p:nvSpPr>
              <p:cNvPr id="153" name="TextBox 133">
                <a:extLst>
                  <a:ext uri="{FF2B5EF4-FFF2-40B4-BE49-F238E27FC236}">
                    <a16:creationId xmlns:a16="http://schemas.microsoft.com/office/drawing/2014/main" id="{D740CB32-76B7-5634-0609-4C944B4E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704" y="6197052"/>
                <a:ext cx="4526181" cy="246221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34">
                <a:extLst>
                  <a:ext uri="{FF2B5EF4-FFF2-40B4-BE49-F238E27FC236}">
                    <a16:creationId xmlns:a16="http://schemas.microsoft.com/office/drawing/2014/main" id="{EC6343EB-6049-E2F8-4620-281470E0C339}"/>
                  </a:ext>
                </a:extLst>
              </p:cNvPr>
              <p:cNvSpPr txBox="1"/>
              <p:nvPr/>
            </p:nvSpPr>
            <p:spPr>
              <a:xfrm>
                <a:off x="6324948" y="5735868"/>
                <a:ext cx="5439194" cy="246221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𝑳𝑩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altLang="zh-CN" b="1"/>
              </a:p>
            </p:txBody>
          </p:sp>
        </mc:Choice>
        <mc:Fallback xmlns="">
          <p:sp>
            <p:nvSpPr>
              <p:cNvPr id="154" name="TextBox 134">
                <a:extLst>
                  <a:ext uri="{FF2B5EF4-FFF2-40B4-BE49-F238E27FC236}">
                    <a16:creationId xmlns:a16="http://schemas.microsoft.com/office/drawing/2014/main" id="{EC6343EB-6049-E2F8-4620-281470E0C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48" y="5735868"/>
                <a:ext cx="5439194" cy="246221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>
                <a:noFill/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39">
            <a:extLst>
              <a:ext uri="{FF2B5EF4-FFF2-40B4-BE49-F238E27FC236}">
                <a16:creationId xmlns:a16="http://schemas.microsoft.com/office/drawing/2014/main" id="{CD265F82-23D6-AD0D-D4C4-01C7D4595715}"/>
              </a:ext>
            </a:extLst>
          </p:cNvPr>
          <p:cNvSpPr txBox="1"/>
          <p:nvPr/>
        </p:nvSpPr>
        <p:spPr>
          <a:xfrm>
            <a:off x="6617937" y="5683673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P1:</a:t>
            </a:r>
          </a:p>
        </p:txBody>
      </p:sp>
      <p:sp>
        <p:nvSpPr>
          <p:cNvPr id="174" name="TextBox 140">
            <a:extLst>
              <a:ext uri="{FF2B5EF4-FFF2-40B4-BE49-F238E27FC236}">
                <a16:creationId xmlns:a16="http://schemas.microsoft.com/office/drawing/2014/main" id="{0C38A2F5-AB0B-E85B-E579-B1ACED6BB0C2}"/>
              </a:ext>
            </a:extLst>
          </p:cNvPr>
          <p:cNvSpPr txBox="1"/>
          <p:nvPr/>
        </p:nvSpPr>
        <p:spPr>
          <a:xfrm>
            <a:off x="6617936" y="6139474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P2:</a:t>
            </a:r>
          </a:p>
        </p:txBody>
      </p:sp>
      <p:sp>
        <p:nvSpPr>
          <p:cNvPr id="28" name="Oval 118">
            <a:extLst>
              <a:ext uri="{FF2B5EF4-FFF2-40B4-BE49-F238E27FC236}">
                <a16:creationId xmlns:a16="http://schemas.microsoft.com/office/drawing/2014/main" id="{10135416-5C2A-B4A4-626A-56DA278E7524}"/>
              </a:ext>
            </a:extLst>
          </p:cNvPr>
          <p:cNvSpPr/>
          <p:nvPr/>
        </p:nvSpPr>
        <p:spPr>
          <a:xfrm>
            <a:off x="6701943" y="3026204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Oval 119">
            <a:extLst>
              <a:ext uri="{FF2B5EF4-FFF2-40B4-BE49-F238E27FC236}">
                <a16:creationId xmlns:a16="http://schemas.microsoft.com/office/drawing/2014/main" id="{FD9650A7-68D6-7BF4-D6F9-92F8AEB18F8A}"/>
              </a:ext>
            </a:extLst>
          </p:cNvPr>
          <p:cNvSpPr/>
          <p:nvPr/>
        </p:nvSpPr>
        <p:spPr>
          <a:xfrm>
            <a:off x="8560600" y="301976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Oval 120">
            <a:extLst>
              <a:ext uri="{FF2B5EF4-FFF2-40B4-BE49-F238E27FC236}">
                <a16:creationId xmlns:a16="http://schemas.microsoft.com/office/drawing/2014/main" id="{387BAEFB-7332-8B62-1471-266532570A28}"/>
              </a:ext>
            </a:extLst>
          </p:cNvPr>
          <p:cNvSpPr/>
          <p:nvPr/>
        </p:nvSpPr>
        <p:spPr>
          <a:xfrm>
            <a:off x="8246816" y="3892898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1" name="Straight Arrow Connector 121">
            <a:extLst>
              <a:ext uri="{FF2B5EF4-FFF2-40B4-BE49-F238E27FC236}">
                <a16:creationId xmlns:a16="http://schemas.microsoft.com/office/drawing/2014/main" id="{AEF6D0FE-FD81-2E33-8EDC-A30D93DBE5B5}"/>
              </a:ext>
            </a:extLst>
          </p:cNvPr>
          <p:cNvCxnSpPr>
            <a:cxnSpLocks/>
            <a:stCxn id="28" idx="5"/>
            <a:endCxn id="30" idx="1"/>
          </p:cNvCxnSpPr>
          <p:nvPr/>
        </p:nvCxnSpPr>
        <p:spPr>
          <a:xfrm>
            <a:off x="7101406" y="3425667"/>
            <a:ext cx="1213947" cy="535768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122">
            <a:extLst>
              <a:ext uri="{FF2B5EF4-FFF2-40B4-BE49-F238E27FC236}">
                <a16:creationId xmlns:a16="http://schemas.microsoft.com/office/drawing/2014/main" id="{AE154E3E-75A2-8111-DA15-234CBDC2C795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7169943" y="3253767"/>
            <a:ext cx="1390657" cy="6437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23">
            <a:extLst>
              <a:ext uri="{FF2B5EF4-FFF2-40B4-BE49-F238E27FC236}">
                <a16:creationId xmlns:a16="http://schemas.microsoft.com/office/drawing/2014/main" id="{A6F128A9-F101-D425-8DA5-EC1BC6431AE0}"/>
              </a:ext>
            </a:extLst>
          </p:cNvPr>
          <p:cNvSpPr/>
          <p:nvPr/>
        </p:nvSpPr>
        <p:spPr>
          <a:xfrm>
            <a:off x="10270336" y="303892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4" name="Straight Arrow Connector 124">
            <a:extLst>
              <a:ext uri="{FF2B5EF4-FFF2-40B4-BE49-F238E27FC236}">
                <a16:creationId xmlns:a16="http://schemas.microsoft.com/office/drawing/2014/main" id="{E6072866-0AF1-F500-8299-9763F6978604}"/>
              </a:ext>
            </a:extLst>
          </p:cNvPr>
          <p:cNvCxnSpPr>
            <a:cxnSpLocks/>
            <a:stCxn id="29" idx="6"/>
            <a:endCxn id="33" idx="2"/>
          </p:cNvCxnSpPr>
          <p:nvPr/>
        </p:nvCxnSpPr>
        <p:spPr>
          <a:xfrm>
            <a:off x="9028600" y="3253767"/>
            <a:ext cx="1241736" cy="1916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25">
            <a:extLst>
              <a:ext uri="{FF2B5EF4-FFF2-40B4-BE49-F238E27FC236}">
                <a16:creationId xmlns:a16="http://schemas.microsoft.com/office/drawing/2014/main" id="{EA74E189-CC0D-EF6D-91C2-33E4C912F01A}"/>
              </a:ext>
            </a:extLst>
          </p:cNvPr>
          <p:cNvSpPr/>
          <p:nvPr/>
        </p:nvSpPr>
        <p:spPr>
          <a:xfrm>
            <a:off x="9688524" y="4284528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Straight Arrow Connector 126">
            <a:extLst>
              <a:ext uri="{FF2B5EF4-FFF2-40B4-BE49-F238E27FC236}">
                <a16:creationId xmlns:a16="http://schemas.microsoft.com/office/drawing/2014/main" id="{A5395761-9417-8787-0971-8A53D21F4E05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>
            <a:off x="8714816" y="4126898"/>
            <a:ext cx="973708" cy="39163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27">
            <a:extLst>
              <a:ext uri="{FF2B5EF4-FFF2-40B4-BE49-F238E27FC236}">
                <a16:creationId xmlns:a16="http://schemas.microsoft.com/office/drawing/2014/main" id="{6D7957AB-88DC-8F62-A317-152011555EE4}"/>
              </a:ext>
            </a:extLst>
          </p:cNvPr>
          <p:cNvCxnSpPr>
            <a:cxnSpLocks/>
            <a:stCxn id="35" idx="7"/>
            <a:endCxn id="33" idx="4"/>
          </p:cNvCxnSpPr>
          <p:nvPr/>
        </p:nvCxnSpPr>
        <p:spPr>
          <a:xfrm flipV="1">
            <a:off x="10087987" y="3506927"/>
            <a:ext cx="416349" cy="84613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28">
            <a:extLst>
              <a:ext uri="{FF2B5EF4-FFF2-40B4-BE49-F238E27FC236}">
                <a16:creationId xmlns:a16="http://schemas.microsoft.com/office/drawing/2014/main" id="{F665ECB4-25B9-4801-E91B-925452F38E5E}"/>
              </a:ext>
            </a:extLst>
          </p:cNvPr>
          <p:cNvSpPr/>
          <p:nvPr/>
        </p:nvSpPr>
        <p:spPr>
          <a:xfrm>
            <a:off x="7635284" y="485175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" name="Straight Arrow Connector 129">
            <a:extLst>
              <a:ext uri="{FF2B5EF4-FFF2-40B4-BE49-F238E27FC236}">
                <a16:creationId xmlns:a16="http://schemas.microsoft.com/office/drawing/2014/main" id="{80C49AC6-985F-E974-A39C-72E568E9CCB5}"/>
              </a:ext>
            </a:extLst>
          </p:cNvPr>
          <p:cNvCxnSpPr>
            <a:cxnSpLocks/>
            <a:stCxn id="28" idx="4"/>
            <a:endCxn id="38" idx="1"/>
          </p:cNvCxnSpPr>
          <p:nvPr/>
        </p:nvCxnSpPr>
        <p:spPr>
          <a:xfrm>
            <a:off x="6935943" y="3494204"/>
            <a:ext cx="767878" cy="1426090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30">
            <a:extLst>
              <a:ext uri="{FF2B5EF4-FFF2-40B4-BE49-F238E27FC236}">
                <a16:creationId xmlns:a16="http://schemas.microsoft.com/office/drawing/2014/main" id="{70368C7F-1315-8DED-44CB-399F847F6C63}"/>
              </a:ext>
            </a:extLst>
          </p:cNvPr>
          <p:cNvCxnSpPr>
            <a:cxnSpLocks/>
            <a:stCxn id="38" idx="6"/>
            <a:endCxn id="35" idx="3"/>
          </p:cNvCxnSpPr>
          <p:nvPr/>
        </p:nvCxnSpPr>
        <p:spPr>
          <a:xfrm flipV="1">
            <a:off x="8103284" y="4683991"/>
            <a:ext cx="1653777" cy="401766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Multiplication Sign 136">
            <a:extLst>
              <a:ext uri="{FF2B5EF4-FFF2-40B4-BE49-F238E27FC236}">
                <a16:creationId xmlns:a16="http://schemas.microsoft.com/office/drawing/2014/main" id="{871217AF-F5D8-594D-71C8-834C59FB77F6}"/>
              </a:ext>
            </a:extLst>
          </p:cNvPr>
          <p:cNvSpPr/>
          <p:nvPr/>
        </p:nvSpPr>
        <p:spPr>
          <a:xfrm>
            <a:off x="7342754" y="4252602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Box 138">
            <a:extLst>
              <a:ext uri="{FF2B5EF4-FFF2-40B4-BE49-F238E27FC236}">
                <a16:creationId xmlns:a16="http://schemas.microsoft.com/office/drawing/2014/main" id="{487C7CFE-3A27-D25C-7F36-DB7352B82410}"/>
              </a:ext>
            </a:extLst>
          </p:cNvPr>
          <p:cNvSpPr txBox="1"/>
          <p:nvPr/>
        </p:nvSpPr>
        <p:spPr>
          <a:xfrm>
            <a:off x="7569457" y="4328777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81CD14D-FF97-154E-2DB6-2656E04B1FB0}"/>
              </a:ext>
            </a:extLst>
          </p:cNvPr>
          <p:cNvSpPr txBox="1"/>
          <p:nvPr/>
        </p:nvSpPr>
        <p:spPr>
          <a:xfrm>
            <a:off x="7732127" y="293893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287F88A-D404-CD61-99E0-A870D7F93518}"/>
              </a:ext>
            </a:extLst>
          </p:cNvPr>
          <p:cNvSpPr txBox="1"/>
          <p:nvPr/>
        </p:nvSpPr>
        <p:spPr>
          <a:xfrm>
            <a:off x="7482207" y="332015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4B1FC74-FFC8-4E26-9982-507347FDBBA7}"/>
              </a:ext>
            </a:extLst>
          </p:cNvPr>
          <p:cNvSpPr txBox="1"/>
          <p:nvPr/>
        </p:nvSpPr>
        <p:spPr>
          <a:xfrm>
            <a:off x="7246234" y="383117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8D6E4B4-261D-9C2D-A059-CADBA91A54EF}"/>
              </a:ext>
            </a:extLst>
          </p:cNvPr>
          <p:cNvSpPr txBox="1"/>
          <p:nvPr/>
        </p:nvSpPr>
        <p:spPr>
          <a:xfrm>
            <a:off x="9372614" y="2947602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6A5440-1A71-C902-F268-6D4A5FF7F84F}"/>
              </a:ext>
            </a:extLst>
          </p:cNvPr>
          <p:cNvSpPr txBox="1"/>
          <p:nvPr/>
        </p:nvSpPr>
        <p:spPr>
          <a:xfrm>
            <a:off x="9079064" y="3998799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273F017-3109-2503-D94F-E692BDE30ADC}"/>
              </a:ext>
            </a:extLst>
          </p:cNvPr>
          <p:cNvSpPr txBox="1"/>
          <p:nvPr/>
        </p:nvSpPr>
        <p:spPr>
          <a:xfrm>
            <a:off x="8707720" y="4539084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DF62552-4C03-6225-7F47-A855B3C33B6F}"/>
              </a:ext>
            </a:extLst>
          </p:cNvPr>
          <p:cNvSpPr txBox="1"/>
          <p:nvPr/>
        </p:nvSpPr>
        <p:spPr>
          <a:xfrm>
            <a:off x="9969246" y="3818172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50" name="Multiplication Sign 136">
            <a:extLst>
              <a:ext uri="{FF2B5EF4-FFF2-40B4-BE49-F238E27FC236}">
                <a16:creationId xmlns:a16="http://schemas.microsoft.com/office/drawing/2014/main" id="{B1988483-5B0E-78A2-6749-ED5C0ABFB4A7}"/>
              </a:ext>
            </a:extLst>
          </p:cNvPr>
          <p:cNvSpPr/>
          <p:nvPr/>
        </p:nvSpPr>
        <p:spPr>
          <a:xfrm>
            <a:off x="7867309" y="3574204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TextBox 138">
            <a:extLst>
              <a:ext uri="{FF2B5EF4-FFF2-40B4-BE49-F238E27FC236}">
                <a16:creationId xmlns:a16="http://schemas.microsoft.com/office/drawing/2014/main" id="{C4C02D1A-DCD5-ABA3-7920-5CB9AF5680DE}"/>
              </a:ext>
            </a:extLst>
          </p:cNvPr>
          <p:cNvSpPr txBox="1"/>
          <p:nvPr/>
        </p:nvSpPr>
        <p:spPr>
          <a:xfrm>
            <a:off x="7814895" y="3372244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sz="1400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3" name="曲线连接符 52">
            <a:extLst>
              <a:ext uri="{FF2B5EF4-FFF2-40B4-BE49-F238E27FC236}">
                <a16:creationId xmlns:a16="http://schemas.microsoft.com/office/drawing/2014/main" id="{AA9364C1-1DE3-A972-4A80-000F40DFEFF6}"/>
              </a:ext>
            </a:extLst>
          </p:cNvPr>
          <p:cNvCxnSpPr>
            <a:cxnSpLocks/>
            <a:stCxn id="28" idx="7"/>
            <a:endCxn id="33" idx="1"/>
          </p:cNvCxnSpPr>
          <p:nvPr/>
        </p:nvCxnSpPr>
        <p:spPr>
          <a:xfrm rot="16200000" flipH="1">
            <a:off x="8713777" y="1482369"/>
            <a:ext cx="12723" cy="3237467"/>
          </a:xfrm>
          <a:prstGeom prst="curvedConnector3">
            <a:avLst>
              <a:gd name="adj1" fmla="val -2335432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6674130-E409-3B70-A961-E498B9B94D6D}"/>
                  </a:ext>
                </a:extLst>
              </p:cNvPr>
              <p:cNvSpPr txBox="1"/>
              <p:nvPr/>
            </p:nvSpPr>
            <p:spPr>
              <a:xfrm>
                <a:off x="8010154" y="2451266"/>
                <a:ext cx="1620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6674130-E409-3B70-A961-E498B9B94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154" y="2451266"/>
                <a:ext cx="162012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曲线连接符 56">
            <a:extLst>
              <a:ext uri="{FF2B5EF4-FFF2-40B4-BE49-F238E27FC236}">
                <a16:creationId xmlns:a16="http://schemas.microsoft.com/office/drawing/2014/main" id="{2863C77B-2E5E-FB9A-002D-1341707D6350}"/>
              </a:ext>
            </a:extLst>
          </p:cNvPr>
          <p:cNvCxnSpPr>
            <a:cxnSpLocks/>
            <a:stCxn id="30" idx="7"/>
            <a:endCxn id="33" idx="3"/>
          </p:cNvCxnSpPr>
          <p:nvPr/>
        </p:nvCxnSpPr>
        <p:spPr>
          <a:xfrm rot="5400000" flipH="1" flipV="1">
            <a:off x="9231054" y="2853616"/>
            <a:ext cx="523045" cy="1692594"/>
          </a:xfrm>
          <a:prstGeom prst="curvedConnector3">
            <a:avLst>
              <a:gd name="adj1" fmla="val 17889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17AAD02-41C6-7AE6-539E-929073A11527}"/>
                  </a:ext>
                </a:extLst>
              </p:cNvPr>
              <p:cNvSpPr txBox="1"/>
              <p:nvPr/>
            </p:nvSpPr>
            <p:spPr>
              <a:xfrm>
                <a:off x="8501330" y="3514565"/>
                <a:ext cx="16089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17AAD02-41C6-7AE6-539E-929073A1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330" y="3514565"/>
                <a:ext cx="160890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曲线连接符 110">
            <a:extLst>
              <a:ext uri="{FF2B5EF4-FFF2-40B4-BE49-F238E27FC236}">
                <a16:creationId xmlns:a16="http://schemas.microsoft.com/office/drawing/2014/main" id="{9916D5C3-9220-5AA0-DBD2-ADF803CD39A0}"/>
              </a:ext>
            </a:extLst>
          </p:cNvPr>
          <p:cNvCxnSpPr>
            <a:cxnSpLocks/>
            <a:stCxn id="38" idx="5"/>
            <a:endCxn id="33" idx="5"/>
          </p:cNvCxnSpPr>
          <p:nvPr/>
        </p:nvCxnSpPr>
        <p:spPr>
          <a:xfrm rot="5400000" flipH="1" flipV="1">
            <a:off x="8445858" y="3027279"/>
            <a:ext cx="1812830" cy="2635052"/>
          </a:xfrm>
          <a:prstGeom prst="curvedConnector3">
            <a:avLst>
              <a:gd name="adj1" fmla="val -9185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E9103E7-BE81-5A97-65B3-5C1F60048CB6}"/>
                  </a:ext>
                </a:extLst>
              </p:cNvPr>
              <p:cNvSpPr txBox="1"/>
              <p:nvPr/>
            </p:nvSpPr>
            <p:spPr>
              <a:xfrm>
                <a:off x="8271558" y="5029130"/>
                <a:ext cx="15960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5E9103E7-BE81-5A97-65B3-5C1F6004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558" y="5029130"/>
                <a:ext cx="159607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Oval 118">
            <a:extLst>
              <a:ext uri="{FF2B5EF4-FFF2-40B4-BE49-F238E27FC236}">
                <a16:creationId xmlns:a16="http://schemas.microsoft.com/office/drawing/2014/main" id="{B4090E26-C834-22FB-70FD-E09393ED73E6}"/>
              </a:ext>
            </a:extLst>
          </p:cNvPr>
          <p:cNvSpPr/>
          <p:nvPr/>
        </p:nvSpPr>
        <p:spPr>
          <a:xfrm>
            <a:off x="1526608" y="302186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1" name="Oval 119">
            <a:extLst>
              <a:ext uri="{FF2B5EF4-FFF2-40B4-BE49-F238E27FC236}">
                <a16:creationId xmlns:a16="http://schemas.microsoft.com/office/drawing/2014/main" id="{CADB3987-BC14-6ABD-B795-6D18EF181C4B}"/>
              </a:ext>
            </a:extLst>
          </p:cNvPr>
          <p:cNvSpPr/>
          <p:nvPr/>
        </p:nvSpPr>
        <p:spPr>
          <a:xfrm>
            <a:off x="3385265" y="301543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2" name="Oval 120">
            <a:extLst>
              <a:ext uri="{FF2B5EF4-FFF2-40B4-BE49-F238E27FC236}">
                <a16:creationId xmlns:a16="http://schemas.microsoft.com/office/drawing/2014/main" id="{7FF6AEB8-2DA1-1D0A-476C-6A2970039815}"/>
              </a:ext>
            </a:extLst>
          </p:cNvPr>
          <p:cNvSpPr/>
          <p:nvPr/>
        </p:nvSpPr>
        <p:spPr>
          <a:xfrm>
            <a:off x="3071481" y="388856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3" name="Straight Arrow Connector 121">
            <a:extLst>
              <a:ext uri="{FF2B5EF4-FFF2-40B4-BE49-F238E27FC236}">
                <a16:creationId xmlns:a16="http://schemas.microsoft.com/office/drawing/2014/main" id="{00E44D81-FD83-2A38-DBBC-4E075EC4817B}"/>
              </a:ext>
            </a:extLst>
          </p:cNvPr>
          <p:cNvCxnSpPr>
            <a:cxnSpLocks/>
            <a:stCxn id="240" idx="5"/>
            <a:endCxn id="242" idx="1"/>
          </p:cNvCxnSpPr>
          <p:nvPr/>
        </p:nvCxnSpPr>
        <p:spPr>
          <a:xfrm>
            <a:off x="1926071" y="3421330"/>
            <a:ext cx="1213947" cy="535768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122">
            <a:extLst>
              <a:ext uri="{FF2B5EF4-FFF2-40B4-BE49-F238E27FC236}">
                <a16:creationId xmlns:a16="http://schemas.microsoft.com/office/drawing/2014/main" id="{274B5A62-3204-8E38-B15E-42A4663D054C}"/>
              </a:ext>
            </a:extLst>
          </p:cNvPr>
          <p:cNvCxnSpPr>
            <a:cxnSpLocks/>
            <a:stCxn id="240" idx="6"/>
            <a:endCxn id="241" idx="2"/>
          </p:cNvCxnSpPr>
          <p:nvPr/>
        </p:nvCxnSpPr>
        <p:spPr>
          <a:xfrm flipV="1">
            <a:off x="1994608" y="3249430"/>
            <a:ext cx="1390657" cy="6437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123">
            <a:extLst>
              <a:ext uri="{FF2B5EF4-FFF2-40B4-BE49-F238E27FC236}">
                <a16:creationId xmlns:a16="http://schemas.microsoft.com/office/drawing/2014/main" id="{AECB2F47-8770-01D2-C34C-31365020B9AD}"/>
              </a:ext>
            </a:extLst>
          </p:cNvPr>
          <p:cNvSpPr/>
          <p:nvPr/>
        </p:nvSpPr>
        <p:spPr>
          <a:xfrm>
            <a:off x="5095001" y="303459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6" name="Straight Arrow Connector 124">
            <a:extLst>
              <a:ext uri="{FF2B5EF4-FFF2-40B4-BE49-F238E27FC236}">
                <a16:creationId xmlns:a16="http://schemas.microsoft.com/office/drawing/2014/main" id="{11C2CDE2-528E-15D9-2FE5-61E2E6D559FA}"/>
              </a:ext>
            </a:extLst>
          </p:cNvPr>
          <p:cNvCxnSpPr>
            <a:cxnSpLocks/>
            <a:stCxn id="241" idx="6"/>
            <a:endCxn id="245" idx="2"/>
          </p:cNvCxnSpPr>
          <p:nvPr/>
        </p:nvCxnSpPr>
        <p:spPr>
          <a:xfrm>
            <a:off x="3853265" y="3249430"/>
            <a:ext cx="1241736" cy="1916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125">
            <a:extLst>
              <a:ext uri="{FF2B5EF4-FFF2-40B4-BE49-F238E27FC236}">
                <a16:creationId xmlns:a16="http://schemas.microsoft.com/office/drawing/2014/main" id="{5F688D14-D072-62B7-CF35-7FFAAD06A670}"/>
              </a:ext>
            </a:extLst>
          </p:cNvPr>
          <p:cNvSpPr/>
          <p:nvPr/>
        </p:nvSpPr>
        <p:spPr>
          <a:xfrm>
            <a:off x="4513189" y="428019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8" name="Straight Arrow Connector 126">
            <a:extLst>
              <a:ext uri="{FF2B5EF4-FFF2-40B4-BE49-F238E27FC236}">
                <a16:creationId xmlns:a16="http://schemas.microsoft.com/office/drawing/2014/main" id="{DFB1B160-F73A-0F68-24FD-36FBD04EADA9}"/>
              </a:ext>
            </a:extLst>
          </p:cNvPr>
          <p:cNvCxnSpPr>
            <a:cxnSpLocks/>
            <a:stCxn id="242" idx="6"/>
            <a:endCxn id="247" idx="2"/>
          </p:cNvCxnSpPr>
          <p:nvPr/>
        </p:nvCxnSpPr>
        <p:spPr>
          <a:xfrm>
            <a:off x="3539481" y="4122561"/>
            <a:ext cx="973708" cy="39163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127">
            <a:extLst>
              <a:ext uri="{FF2B5EF4-FFF2-40B4-BE49-F238E27FC236}">
                <a16:creationId xmlns:a16="http://schemas.microsoft.com/office/drawing/2014/main" id="{12FD9071-58A0-6F40-5092-D102F5BF378D}"/>
              </a:ext>
            </a:extLst>
          </p:cNvPr>
          <p:cNvCxnSpPr>
            <a:cxnSpLocks/>
            <a:stCxn id="247" idx="7"/>
            <a:endCxn id="245" idx="4"/>
          </p:cNvCxnSpPr>
          <p:nvPr/>
        </p:nvCxnSpPr>
        <p:spPr>
          <a:xfrm flipV="1">
            <a:off x="4912652" y="3502590"/>
            <a:ext cx="416349" cy="84613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128">
            <a:extLst>
              <a:ext uri="{FF2B5EF4-FFF2-40B4-BE49-F238E27FC236}">
                <a16:creationId xmlns:a16="http://schemas.microsoft.com/office/drawing/2014/main" id="{26391B75-0983-7604-9F61-F84DDB10EB19}"/>
              </a:ext>
            </a:extLst>
          </p:cNvPr>
          <p:cNvSpPr/>
          <p:nvPr/>
        </p:nvSpPr>
        <p:spPr>
          <a:xfrm>
            <a:off x="2459949" y="484742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1" name="Straight Arrow Connector 129">
            <a:extLst>
              <a:ext uri="{FF2B5EF4-FFF2-40B4-BE49-F238E27FC236}">
                <a16:creationId xmlns:a16="http://schemas.microsoft.com/office/drawing/2014/main" id="{7681F43E-50EE-657B-179B-15488B8A04B1}"/>
              </a:ext>
            </a:extLst>
          </p:cNvPr>
          <p:cNvCxnSpPr>
            <a:cxnSpLocks/>
            <a:stCxn id="240" idx="4"/>
            <a:endCxn id="250" idx="1"/>
          </p:cNvCxnSpPr>
          <p:nvPr/>
        </p:nvCxnSpPr>
        <p:spPr>
          <a:xfrm>
            <a:off x="1760608" y="3489867"/>
            <a:ext cx="767878" cy="1426090"/>
          </a:xfrm>
          <a:prstGeom prst="straightConnector1">
            <a:avLst/>
          </a:prstGeom>
          <a:ln w="34925">
            <a:solidFill>
              <a:schemeClr val="tx1">
                <a:alpha val="99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130">
            <a:extLst>
              <a:ext uri="{FF2B5EF4-FFF2-40B4-BE49-F238E27FC236}">
                <a16:creationId xmlns:a16="http://schemas.microsoft.com/office/drawing/2014/main" id="{065355C2-B37E-E8EF-A528-D69245F81F96}"/>
              </a:ext>
            </a:extLst>
          </p:cNvPr>
          <p:cNvCxnSpPr>
            <a:cxnSpLocks/>
            <a:stCxn id="250" idx="6"/>
            <a:endCxn id="247" idx="3"/>
          </p:cNvCxnSpPr>
          <p:nvPr/>
        </p:nvCxnSpPr>
        <p:spPr>
          <a:xfrm flipV="1">
            <a:off x="2927949" y="4679654"/>
            <a:ext cx="1653777" cy="40176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Multiplication Sign 136">
            <a:extLst>
              <a:ext uri="{FF2B5EF4-FFF2-40B4-BE49-F238E27FC236}">
                <a16:creationId xmlns:a16="http://schemas.microsoft.com/office/drawing/2014/main" id="{F686A09D-32A3-B1FF-6BC8-84E7A1462887}"/>
              </a:ext>
            </a:extLst>
          </p:cNvPr>
          <p:cNvSpPr/>
          <p:nvPr/>
        </p:nvSpPr>
        <p:spPr>
          <a:xfrm>
            <a:off x="3780756" y="4626078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4" name="TextBox 138">
            <a:extLst>
              <a:ext uri="{FF2B5EF4-FFF2-40B4-BE49-F238E27FC236}">
                <a16:creationId xmlns:a16="http://schemas.microsoft.com/office/drawing/2014/main" id="{B4012254-F1F5-1684-B8F4-5347F1B1C020}"/>
              </a:ext>
            </a:extLst>
          </p:cNvPr>
          <p:cNvSpPr txBox="1"/>
          <p:nvPr/>
        </p:nvSpPr>
        <p:spPr>
          <a:xfrm>
            <a:off x="3715892" y="4439936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7F368B3D-54A4-9385-229B-EAE5521C3F83}"/>
              </a:ext>
            </a:extLst>
          </p:cNvPr>
          <p:cNvSpPr txBox="1"/>
          <p:nvPr/>
        </p:nvSpPr>
        <p:spPr>
          <a:xfrm>
            <a:off x="2556792" y="293459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06B1D113-93C3-4DF6-3B0C-E8D26143100D}"/>
              </a:ext>
            </a:extLst>
          </p:cNvPr>
          <p:cNvSpPr txBox="1"/>
          <p:nvPr/>
        </p:nvSpPr>
        <p:spPr>
          <a:xfrm>
            <a:off x="2455951" y="337701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7E7D4AAF-C90A-7FF4-510F-06897A7833A1}"/>
              </a:ext>
            </a:extLst>
          </p:cNvPr>
          <p:cNvSpPr txBox="1"/>
          <p:nvPr/>
        </p:nvSpPr>
        <p:spPr>
          <a:xfrm>
            <a:off x="2129516" y="395228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35666833-FEB7-E8EA-23C8-6C0607797462}"/>
              </a:ext>
            </a:extLst>
          </p:cNvPr>
          <p:cNvSpPr txBox="1"/>
          <p:nvPr/>
        </p:nvSpPr>
        <p:spPr>
          <a:xfrm>
            <a:off x="4197279" y="2943265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5546A1E-DB6E-BF23-F400-E3E4F6161BDF}"/>
              </a:ext>
            </a:extLst>
          </p:cNvPr>
          <p:cNvSpPr txBox="1"/>
          <p:nvPr/>
        </p:nvSpPr>
        <p:spPr>
          <a:xfrm>
            <a:off x="3739024" y="3897069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39A4EDC9-B970-6E2C-2401-1495707821F3}"/>
              </a:ext>
            </a:extLst>
          </p:cNvPr>
          <p:cNvSpPr txBox="1"/>
          <p:nvPr/>
        </p:nvSpPr>
        <p:spPr>
          <a:xfrm>
            <a:off x="3280498" y="4607306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A7B83E8A-A0C2-F71C-CF5D-7BBF38B3C0EC}"/>
              </a:ext>
            </a:extLst>
          </p:cNvPr>
          <p:cNvSpPr txBox="1"/>
          <p:nvPr/>
        </p:nvSpPr>
        <p:spPr>
          <a:xfrm>
            <a:off x="4803124" y="371112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2" name="Multiplication Sign 136">
            <a:extLst>
              <a:ext uri="{FF2B5EF4-FFF2-40B4-BE49-F238E27FC236}">
                <a16:creationId xmlns:a16="http://schemas.microsoft.com/office/drawing/2014/main" id="{26DA98E4-6D46-2777-76AD-583134FCE869}"/>
              </a:ext>
            </a:extLst>
          </p:cNvPr>
          <p:cNvSpPr/>
          <p:nvPr/>
        </p:nvSpPr>
        <p:spPr>
          <a:xfrm>
            <a:off x="4083432" y="4140378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3" name="TextBox 138">
            <a:extLst>
              <a:ext uri="{FF2B5EF4-FFF2-40B4-BE49-F238E27FC236}">
                <a16:creationId xmlns:a16="http://schemas.microsoft.com/office/drawing/2014/main" id="{F568FE69-74E0-4746-E522-CEEFC2783E28}"/>
              </a:ext>
            </a:extLst>
          </p:cNvPr>
          <p:cNvSpPr txBox="1"/>
          <p:nvPr/>
        </p:nvSpPr>
        <p:spPr>
          <a:xfrm>
            <a:off x="4032613" y="3949484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sz="1400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4" name="曲线连接符 263">
            <a:extLst>
              <a:ext uri="{FF2B5EF4-FFF2-40B4-BE49-F238E27FC236}">
                <a16:creationId xmlns:a16="http://schemas.microsoft.com/office/drawing/2014/main" id="{23A71C64-E0A5-3693-F387-E42801D1624F}"/>
              </a:ext>
            </a:extLst>
          </p:cNvPr>
          <p:cNvCxnSpPr>
            <a:cxnSpLocks/>
            <a:stCxn id="240" idx="7"/>
            <a:endCxn id="245" idx="1"/>
          </p:cNvCxnSpPr>
          <p:nvPr/>
        </p:nvCxnSpPr>
        <p:spPr>
          <a:xfrm rot="16200000" flipH="1">
            <a:off x="3538442" y="1478032"/>
            <a:ext cx="12723" cy="3237467"/>
          </a:xfrm>
          <a:prstGeom prst="curvedConnector3">
            <a:avLst>
              <a:gd name="adj1" fmla="val -2335432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/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标题 2">
            <a:extLst>
              <a:ext uri="{FF2B5EF4-FFF2-40B4-BE49-F238E27FC236}">
                <a16:creationId xmlns:a16="http://schemas.microsoft.com/office/drawing/2014/main" id="{03D8F825-1A47-D683-C4BF-93A29AC65655}"/>
              </a:ext>
            </a:extLst>
          </p:cNvPr>
          <p:cNvSpPr txBox="1">
            <a:spLocks/>
          </p:cNvSpPr>
          <p:nvPr/>
        </p:nvSpPr>
        <p:spPr>
          <a:xfrm>
            <a:off x="6711134" y="1915471"/>
            <a:ext cx="3793201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基于上界和下界的剪枝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5C48084-E91D-EF01-EF78-060C8E0ABCDA}"/>
              </a:ext>
            </a:extLst>
          </p:cNvPr>
          <p:cNvSpPr txBox="1">
            <a:spLocks/>
          </p:cNvSpPr>
          <p:nvPr/>
        </p:nvSpPr>
        <p:spPr>
          <a:xfrm>
            <a:off x="1231392" y="1317357"/>
            <a:ext cx="8775053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示例中假设所有上界和下界的估计都是完全准确的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42005B41-0FD2-32EA-EBDB-44D1E811902A}"/>
              </a:ext>
            </a:extLst>
          </p:cNvPr>
          <p:cNvSpPr txBox="1">
            <a:spLocks/>
          </p:cNvSpPr>
          <p:nvPr/>
        </p:nvSpPr>
        <p:spPr>
          <a:xfrm>
            <a:off x="1514408" y="1912335"/>
            <a:ext cx="2590806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2F696D-E363-08A6-6D9E-9B094815200B}"/>
              </a:ext>
            </a:extLst>
          </p:cNvPr>
          <p:cNvSpPr txBox="1">
            <a:spLocks/>
          </p:cNvSpPr>
          <p:nvPr/>
        </p:nvSpPr>
        <p:spPr>
          <a:xfrm>
            <a:off x="1018769" y="328119"/>
            <a:ext cx="10373710" cy="659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点到点最短路径的示例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3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9" y="328119"/>
            <a:ext cx="10373710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如何估计一个准确的下界？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1EBF8BDB-2404-A7CD-7DD2-2565BFE5D1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2366" y="1528400"/>
                <a:ext cx="8680704" cy="2158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Wingdings" pitchFamily="2" charset="2"/>
                  <a:buChar char="p"/>
                </a:pPr>
                <a:endParaRPr lang="en" altLang="zh-CN" sz="28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257300" lvl="2" indent="-342900" algn="l">
                  <a:buFont typeface="Wingdings" pitchFamily="2" charset="2"/>
                  <a:buChar char="Ø"/>
                </a:pPr>
                <a:r>
                  <a:rPr lang="zh-CN" altLang="en-US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𝑄 </a:t>
                </a:r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(𝑠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𝑣) ⊕ 𝑄 (𝑣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 ⪰ 𝑄 (𝑠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</a:t>
                </a:r>
              </a:p>
              <a:p>
                <a:pPr marL="1257300" lvl="2" indent="-342900" algn="l">
                  <a:buFont typeface="Wingdings" pitchFamily="2" charset="2"/>
                  <a:buChar char="Ø"/>
                </a:pP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𝑄 (𝑠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 ⪰ 𝑄 (𝑣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 ⊖ 𝑄 (𝑣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𝑠)</a:t>
                </a:r>
              </a:p>
              <a:p>
                <a:pPr marL="1257300" lvl="2" indent="-342900" algn="l">
                  <a:buFont typeface="Wingdings" pitchFamily="2" charset="2"/>
                  <a:buChar char="Ø"/>
                </a:pP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𝑄 (𝑠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 ⪰ 𝑄 (𝑠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𝑣) ⊖ 𝑄 (</a:t>
                </a:r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𝑑</a:t>
                </a: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𝑣)</a:t>
                </a:r>
              </a:p>
              <a:p>
                <a:pPr marL="342900" indent="-342900" algn="l">
                  <a:buFont typeface="Wingdings" pitchFamily="2" charset="2"/>
                  <a:buChar char="p"/>
                </a:pPr>
                <a:endParaRPr lang="en" altLang="zh-CN" sz="28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l">
                  <a:buFont typeface="Wingdings" pitchFamily="2" charset="2"/>
                  <a:buChar char="p"/>
                </a:pPr>
                <a:endParaRPr lang="en-US" altLang="zh-CN" sz="28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1EBF8BDB-2404-A7CD-7DD2-2565BFE5D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366" y="1528400"/>
                <a:ext cx="8680704" cy="21587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>
            <a:extLst>
              <a:ext uri="{FF2B5EF4-FFF2-40B4-BE49-F238E27FC236}">
                <a16:creationId xmlns:a16="http://schemas.microsoft.com/office/drawing/2014/main" id="{F6E59ADB-3B2C-959A-425B-FD5FE412FC47}"/>
              </a:ext>
            </a:extLst>
          </p:cNvPr>
          <p:cNvSpPr/>
          <p:nvPr/>
        </p:nvSpPr>
        <p:spPr>
          <a:xfrm>
            <a:off x="6669771" y="1978145"/>
            <a:ext cx="1944548" cy="47076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3BAE6C68-5C01-3F49-FC2D-4FFEB4D36F2C}"/>
              </a:ext>
            </a:extLst>
          </p:cNvPr>
          <p:cNvSpPr/>
          <p:nvPr/>
        </p:nvSpPr>
        <p:spPr>
          <a:xfrm>
            <a:off x="9316627" y="2255856"/>
            <a:ext cx="2155862" cy="659433"/>
          </a:xfrm>
          <a:prstGeom prst="wedgeRoundRectCallout">
            <a:avLst>
              <a:gd name="adj1" fmla="val -79021"/>
              <a:gd name="adj2" fmla="val -4847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用于估计上界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D1FCFCB-51F6-B086-2002-E51769F33C40}"/>
              </a:ext>
            </a:extLst>
          </p:cNvPr>
          <p:cNvSpPr/>
          <p:nvPr/>
        </p:nvSpPr>
        <p:spPr>
          <a:xfrm>
            <a:off x="3124120" y="2448910"/>
            <a:ext cx="1944548" cy="91497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ECC7567F-9436-6515-C888-BEA3EB3269A9}"/>
              </a:ext>
            </a:extLst>
          </p:cNvPr>
          <p:cNvSpPr/>
          <p:nvPr/>
        </p:nvSpPr>
        <p:spPr>
          <a:xfrm>
            <a:off x="337381" y="2255856"/>
            <a:ext cx="2155862" cy="659433"/>
          </a:xfrm>
          <a:prstGeom prst="wedgeRoundRectCallout">
            <a:avLst>
              <a:gd name="adj1" fmla="val 71709"/>
              <a:gd name="adj2" fmla="val 4224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用于估计下界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5E1BDE9F-E00D-1629-207F-BCC034E4AF93}"/>
              </a:ext>
            </a:extLst>
          </p:cNvPr>
          <p:cNvSpPr txBox="1">
            <a:spLocks/>
          </p:cNvSpPr>
          <p:nvPr/>
        </p:nvSpPr>
        <p:spPr>
          <a:xfrm>
            <a:off x="1231392" y="1317357"/>
            <a:ext cx="8775053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使用图上三角不等式中被忽略的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⊖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子句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578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副标题 2">
                <a:extLst>
                  <a:ext uri="{FF2B5EF4-FFF2-40B4-BE49-F238E27FC236}">
                    <a16:creationId xmlns:a16="http://schemas.microsoft.com/office/drawing/2014/main" id="{0EF2507D-5B4D-A985-9226-A5202B99AC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1391" y="3677472"/>
                <a:ext cx="8785214" cy="23723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l">
                  <a:buFont typeface="Wingdings" pitchFamily="2" charset="2"/>
                  <a:buChar char="p"/>
                </a:pPr>
                <a:r>
                  <a: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选择一个中心顶点</a:t>
                </a:r>
                <a:r>
                  <a:rPr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并维护它的单源查询结果 </a:t>
                </a:r>
                <a:r>
                  <a:rPr lang="zh-CN" altLang="en-US" sz="2400">
                    <a:solidFill>
                      <a:schemeClr val="tx1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𝑄 </a:t>
                </a:r>
                <a:r>
                  <a:rPr lang="en-US" altLang="zh-CN" sz="2400">
                    <a:solidFill>
                      <a:schemeClr val="tx1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𝑣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400">
                    <a:solidFill>
                      <a:schemeClr val="tx1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*) </a:t>
                </a:r>
                <a:r>
                  <a: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𝑄 </a:t>
                </a:r>
                <a:r>
                  <a:rPr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(*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𝑣) </a:t>
                </a:r>
                <a:r>
                  <a:rPr lang="zh-CN" altLang="en-US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作为索引</a:t>
                </a:r>
                <a:endParaRPr lang="en-US" altLang="zh-CN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914400" lvl="1" indent="-457200" algn="l">
                  <a:buFont typeface="Wingdings" pitchFamily="2" charset="2"/>
                  <a:buChar char="Ø"/>
                </a:pPr>
                <a:r>
                  <a:rPr lang="en" altLang="zh-CN" sz="240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KickStarter</a:t>
                </a:r>
                <a:r>
                  <a:rPr lang="en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[ASPLOS’17]</a:t>
                </a:r>
              </a:p>
              <a:p>
                <a:pPr marL="914400" lvl="1" indent="-457200" algn="l">
                  <a:buFont typeface="Wingdings" pitchFamily="2" charset="2"/>
                  <a:buChar char="Ø"/>
                </a:pPr>
                <a:r>
                  <a:rPr lang="en" altLang="zh-CN" sz="240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RisGraph</a:t>
                </a:r>
                <a:r>
                  <a:rPr lang="en" altLang="zh-CN" sz="24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" altLang="zh-CN" sz="240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[SIGMOD’21]</a:t>
                </a:r>
              </a:p>
            </p:txBody>
          </p:sp>
        </mc:Choice>
        <mc:Fallback xmlns="">
          <p:sp>
            <p:nvSpPr>
              <p:cNvPr id="8" name="副标题 2">
                <a:extLst>
                  <a:ext uri="{FF2B5EF4-FFF2-40B4-BE49-F238E27FC236}">
                    <a16:creationId xmlns:a16="http://schemas.microsoft.com/office/drawing/2014/main" id="{0EF2507D-5B4D-A985-9226-A5202B99A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391" y="3677472"/>
                <a:ext cx="8785214" cy="2372345"/>
              </a:xfrm>
              <a:prstGeom prst="rect">
                <a:avLst/>
              </a:prstGeom>
              <a:blipFill>
                <a:blip r:embed="rId4"/>
                <a:stretch>
                  <a:fillRect l="-866" t="-3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77F69F53-B699-22EC-3C75-181ABB857510}"/>
              </a:ext>
            </a:extLst>
          </p:cNvPr>
          <p:cNvGrpSpPr/>
          <p:nvPr/>
        </p:nvGrpSpPr>
        <p:grpSpPr>
          <a:xfrm>
            <a:off x="9075607" y="4522444"/>
            <a:ext cx="2262970" cy="1659465"/>
            <a:chOff x="9634375" y="4728906"/>
            <a:chExt cx="2262970" cy="165946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CC45CB-9C04-C7AC-E9B5-38951A5802C6}"/>
                </a:ext>
              </a:extLst>
            </p:cNvPr>
            <p:cNvSpPr txBox="1"/>
            <p:nvPr/>
          </p:nvSpPr>
          <p:spPr>
            <a:xfrm>
              <a:off x="10586594" y="4728906"/>
              <a:ext cx="5517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s=0</a:t>
              </a:r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F73E9A7-6D9E-2FE6-46D3-9C9F7D8B5A70}"/>
                </a:ext>
              </a:extLst>
            </p:cNvPr>
            <p:cNvSpPr txBox="1"/>
            <p:nvPr/>
          </p:nvSpPr>
          <p:spPr>
            <a:xfrm>
              <a:off x="9919857" y="5403272"/>
              <a:ext cx="570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a=2</a:t>
              </a:r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29FCC88-A371-3FFB-D275-7968FB09D9BA}"/>
                </a:ext>
              </a:extLst>
            </p:cNvPr>
            <p:cNvSpPr txBox="1"/>
            <p:nvPr/>
          </p:nvSpPr>
          <p:spPr>
            <a:xfrm>
              <a:off x="10621503" y="5429862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b=5</a:t>
              </a:r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3B33D23-66F3-7EA2-060A-DD7043091C13}"/>
                </a:ext>
              </a:extLst>
            </p:cNvPr>
            <p:cNvSpPr txBox="1"/>
            <p:nvPr/>
          </p:nvSpPr>
          <p:spPr>
            <a:xfrm>
              <a:off x="11323149" y="5429862"/>
              <a:ext cx="574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e=2</a:t>
              </a:r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6B0D1B7-0611-9DDC-06CA-2E8492B04AAC}"/>
                </a:ext>
              </a:extLst>
            </p:cNvPr>
            <p:cNvSpPr txBox="1"/>
            <p:nvPr/>
          </p:nvSpPr>
          <p:spPr>
            <a:xfrm>
              <a:off x="10805413" y="6049817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c=7</a:t>
              </a:r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022F693-1B88-9868-0A72-DADCB039C2D8}"/>
                </a:ext>
              </a:extLst>
            </p:cNvPr>
            <p:cNvSpPr txBox="1"/>
            <p:nvPr/>
          </p:nvSpPr>
          <p:spPr>
            <a:xfrm>
              <a:off x="9634375" y="5994069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d=6</a:t>
              </a:r>
              <a:endParaRPr kumimoji="1"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8AD86273-97FC-20A1-53FE-E47EB6C6C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0612" y="5098238"/>
              <a:ext cx="356217" cy="331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39FA6056-D436-E794-F51F-F9C8D94E6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1537" y="5772604"/>
              <a:ext cx="232187" cy="2214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3CCB064B-CDFD-DE33-FEF7-9DB60F5E01B8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10862471" y="5067460"/>
              <a:ext cx="53344" cy="3624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9C411291-8099-ECF8-ABB6-D97B6C745458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11143796" y="5098238"/>
              <a:ext cx="466451" cy="331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AC79700-0513-D413-E65B-9E1E084F0DA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7333" y="5785899"/>
              <a:ext cx="47418" cy="2639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E17A579-6993-AB4C-3C5E-F77DBF4BA4C9}"/>
                  </a:ext>
                </a:extLst>
              </p:cNvPr>
              <p:cNvSpPr txBox="1"/>
              <p:nvPr/>
            </p:nvSpPr>
            <p:spPr>
              <a:xfrm>
                <a:off x="9198334" y="6166270"/>
                <a:ext cx="22640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𝑄</m:t>
                    </m:r>
                    <m:d>
                      <m:d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60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𝑠</m:t>
                        </m:r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rPr>
                          <m:t> ∗</m:t>
                        </m:r>
                      </m:e>
                    </m:d>
                  </m:oMath>
                </a14:m>
                <a:r>
                  <a:rPr kumimoji="1" lang="zh-CN" altLang="en-US" sz="160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的依赖树结构</a:t>
                </a: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AE17A579-6993-AB4C-3C5E-F77DBF4B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334" y="6166270"/>
                <a:ext cx="2264081" cy="338554"/>
              </a:xfrm>
              <a:prstGeom prst="rect">
                <a:avLst/>
              </a:prstGeom>
              <a:blipFill>
                <a:blip r:embed="rId5"/>
                <a:stretch>
                  <a:fillRect t="-3571" r="-55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副标题 2">
                <a:extLst>
                  <a:ext uri="{FF2B5EF4-FFF2-40B4-BE49-F238E27FC236}">
                    <a16:creationId xmlns:a16="http://schemas.microsoft.com/office/drawing/2014/main" id="{CEF3B761-2F6A-4D22-A0F6-6630F72054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2366" y="1528400"/>
                <a:ext cx="8680704" cy="2158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Wingdings" pitchFamily="2" charset="2"/>
                  <a:buChar char="p"/>
                </a:pPr>
                <a:endParaRPr lang="en" altLang="zh-CN" sz="28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257300" lvl="2" indent="-342900" algn="l">
                  <a:buFont typeface="Wingdings" pitchFamily="2" charset="2"/>
                  <a:buChar char="Ø"/>
                </a:pPr>
                <a:r>
                  <a:rPr lang="zh-CN" altLang="en-US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𝑄 </a:t>
                </a:r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(𝑠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>
                    <a:solidFill>
                      <a:srgbClr val="C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𝑣</a:t>
                </a:r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 ⊕ 𝑄 (</a:t>
                </a:r>
                <a:r>
                  <a:rPr lang="en-US" altLang="zh-CN" sz="2800" b="1">
                    <a:solidFill>
                      <a:srgbClr val="C00000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𝑣</a:t>
                </a:r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 ⪰ 𝑄 (𝑠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</a:t>
                </a:r>
              </a:p>
              <a:p>
                <a:pPr marL="1257300" lvl="2" indent="-342900" algn="l">
                  <a:buFont typeface="Wingdings" pitchFamily="2" charset="2"/>
                  <a:buChar char="Ø"/>
                </a:pP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𝑄 (𝑠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 ⪰ 𝑄 (</a:t>
                </a:r>
                <a:r>
                  <a:rPr lang="en-US" altLang="zh-CN" sz="2800" b="1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𝑣</a:t>
                </a: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 ⊖ 𝑄 (</a:t>
                </a:r>
                <a:r>
                  <a:rPr lang="en-US" altLang="zh-CN" sz="2800" b="1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𝑣</a:t>
                </a: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𝑠)</a:t>
                </a:r>
              </a:p>
              <a:p>
                <a:pPr marL="1257300" lvl="2" indent="-342900" algn="l">
                  <a:buFont typeface="Wingdings" pitchFamily="2" charset="2"/>
                  <a:buChar char="Ø"/>
                </a:pP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𝑄 (𝑠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𝑑) ⪰ 𝑄 (𝑠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𝑣</a:t>
                </a: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 ⊖ 𝑄 (</a:t>
                </a:r>
                <a:r>
                  <a:rPr lang="en-US" altLang="zh-CN" sz="280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𝑑</a:t>
                </a: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𝑣</a:t>
                </a:r>
                <a:r>
                  <a:rPr lang="en-US" altLang="zh-CN" sz="280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3" name="副标题 2">
                <a:extLst>
                  <a:ext uri="{FF2B5EF4-FFF2-40B4-BE49-F238E27FC236}">
                    <a16:creationId xmlns:a16="http://schemas.microsoft.com/office/drawing/2014/main" id="{CEF3B761-2F6A-4D22-A0F6-6630F7205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366" y="1528400"/>
                <a:ext cx="8680704" cy="21587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圆角矩形 73">
            <a:extLst>
              <a:ext uri="{FF2B5EF4-FFF2-40B4-BE49-F238E27FC236}">
                <a16:creationId xmlns:a16="http://schemas.microsoft.com/office/drawing/2014/main" id="{7FE99B11-1D7B-9A54-EB03-D531DDBBF087}"/>
              </a:ext>
            </a:extLst>
          </p:cNvPr>
          <p:cNvSpPr/>
          <p:nvPr/>
        </p:nvSpPr>
        <p:spPr>
          <a:xfrm>
            <a:off x="6669771" y="1978145"/>
            <a:ext cx="1944548" cy="47076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8778B402-0199-2583-A82A-18EA340DF6B9}"/>
              </a:ext>
            </a:extLst>
          </p:cNvPr>
          <p:cNvSpPr/>
          <p:nvPr/>
        </p:nvSpPr>
        <p:spPr>
          <a:xfrm>
            <a:off x="3124120" y="2448910"/>
            <a:ext cx="1944548" cy="91497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云形标注 2">
            <a:extLst>
              <a:ext uri="{FF2B5EF4-FFF2-40B4-BE49-F238E27FC236}">
                <a16:creationId xmlns:a16="http://schemas.microsoft.com/office/drawing/2014/main" id="{DAB44324-2C2B-1D7D-D34D-3C91433AF7E7}"/>
              </a:ext>
            </a:extLst>
          </p:cNvPr>
          <p:cNvSpPr/>
          <p:nvPr/>
        </p:nvSpPr>
        <p:spPr>
          <a:xfrm>
            <a:off x="1859249" y="5380587"/>
            <a:ext cx="3401237" cy="994810"/>
          </a:xfrm>
          <a:prstGeom prst="cloudCallout">
            <a:avLst>
              <a:gd name="adj1" fmla="val -30564"/>
              <a:gd name="adj2" fmla="val 74776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选择多个中心顶点</a:t>
            </a:r>
            <a:r>
              <a:rPr kumimoji="1"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?</a:t>
            </a:r>
            <a:endParaRPr kumimoji="1"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ACBB3E-480E-5A5B-63D8-BC04961BC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9856" y="4548495"/>
            <a:ext cx="2627859" cy="1826902"/>
          </a:xfrm>
          <a:prstGeom prst="rect">
            <a:avLst/>
          </a:prstGeom>
        </p:spPr>
      </p:pic>
      <p:sp>
        <p:nvSpPr>
          <p:cNvPr id="2" name="圆角矩形标注 1">
            <a:extLst>
              <a:ext uri="{FF2B5EF4-FFF2-40B4-BE49-F238E27FC236}">
                <a16:creationId xmlns:a16="http://schemas.microsoft.com/office/drawing/2014/main" id="{CA8650C6-0073-2093-9638-324EA65C6B46}"/>
              </a:ext>
            </a:extLst>
          </p:cNvPr>
          <p:cNvSpPr/>
          <p:nvPr/>
        </p:nvSpPr>
        <p:spPr>
          <a:xfrm>
            <a:off x="9316627" y="2255856"/>
            <a:ext cx="2155862" cy="659433"/>
          </a:xfrm>
          <a:prstGeom prst="wedgeRoundRectCallout">
            <a:avLst>
              <a:gd name="adj1" fmla="val -79021"/>
              <a:gd name="adj2" fmla="val -4847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用于估计上界</a:t>
            </a:r>
          </a:p>
        </p:txBody>
      </p:sp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BF373909-3B8D-5277-D3C3-EEC30565D39E}"/>
              </a:ext>
            </a:extLst>
          </p:cNvPr>
          <p:cNvSpPr/>
          <p:nvPr/>
        </p:nvSpPr>
        <p:spPr>
          <a:xfrm>
            <a:off x="337381" y="2255856"/>
            <a:ext cx="2155862" cy="659433"/>
          </a:xfrm>
          <a:prstGeom prst="wedgeRoundRectCallout">
            <a:avLst>
              <a:gd name="adj1" fmla="val 71709"/>
              <a:gd name="adj2" fmla="val 4224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用于估计下界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E5F5130-4D5A-8FF4-395C-7D6E89121BA0}"/>
              </a:ext>
            </a:extLst>
          </p:cNvPr>
          <p:cNvSpPr txBox="1">
            <a:spLocks/>
          </p:cNvSpPr>
          <p:nvPr/>
        </p:nvSpPr>
        <p:spPr>
          <a:xfrm>
            <a:off x="1018769" y="328119"/>
            <a:ext cx="10373710" cy="659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如何估计一个准确的下界？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E28BAE60-A228-DCD0-DD91-4BC7BA9B5C41}"/>
              </a:ext>
            </a:extLst>
          </p:cNvPr>
          <p:cNvSpPr txBox="1">
            <a:spLocks/>
          </p:cNvSpPr>
          <p:nvPr/>
        </p:nvSpPr>
        <p:spPr>
          <a:xfrm>
            <a:off x="1231392" y="1317357"/>
            <a:ext cx="8775053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使用图上三角不等式中被忽略的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⊖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子句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940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A97115C9-2C16-E83E-AB28-CA7044F0947F}"/>
              </a:ext>
            </a:extLst>
          </p:cNvPr>
          <p:cNvGrpSpPr/>
          <p:nvPr/>
        </p:nvGrpSpPr>
        <p:grpSpPr>
          <a:xfrm>
            <a:off x="2874274" y="2246759"/>
            <a:ext cx="1352204" cy="3062939"/>
            <a:chOff x="3026674" y="2131712"/>
            <a:chExt cx="1352204" cy="3062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37">
                  <a:extLst>
                    <a:ext uri="{FF2B5EF4-FFF2-40B4-BE49-F238E27FC236}">
                      <a16:creationId xmlns:a16="http://schemas.microsoft.com/office/drawing/2014/main" id="{05EF074B-B0D0-59C4-E376-FF50DE1C88A7}"/>
                    </a:ext>
                  </a:extLst>
                </p:cNvPr>
                <p:cNvSpPr txBox="1"/>
                <p:nvPr/>
              </p:nvSpPr>
              <p:spPr>
                <a:xfrm>
                  <a:off x="3084150" y="4831667"/>
                  <a:ext cx="1294728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𝑐𝑢𝑟𝑟</m:t>
                            </m:r>
                          </m:sub>
                        </m:sSub>
                      </m:oMath>
                    </m:oMathPara>
                  </a14:m>
                  <a:endParaRPr lang="zh-CN" altLang="en-US" sz="20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文本框 37">
                  <a:extLst>
                    <a:ext uri="{FF2B5EF4-FFF2-40B4-BE49-F238E27FC236}">
                      <a16:creationId xmlns:a16="http://schemas.microsoft.com/office/drawing/2014/main" id="{05EF074B-B0D0-59C4-E376-FF50DE1C88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150" y="4831667"/>
                  <a:ext cx="1294728" cy="36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1CBAAF2-B139-23EE-38EC-ECD24B7A6040}"/>
                </a:ext>
              </a:extLst>
            </p:cNvPr>
            <p:cNvSpPr txBox="1"/>
            <p:nvPr/>
          </p:nvSpPr>
          <p:spPr>
            <a:xfrm>
              <a:off x="3051804" y="2131712"/>
              <a:ext cx="1294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已闭合</a:t>
              </a:r>
              <a:endParaRPr lang="zh-CN" altLang="en-US" baseline="-25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C2CF54E-65F1-BDA3-1225-2A0C70C379D3}"/>
                </a:ext>
              </a:extLst>
            </p:cNvPr>
            <p:cNvSpPr txBox="1"/>
            <p:nvPr/>
          </p:nvSpPr>
          <p:spPr>
            <a:xfrm>
              <a:off x="3051804" y="3043478"/>
              <a:ext cx="1294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未闭合</a:t>
              </a:r>
              <a:endParaRPr lang="zh-CN" altLang="en-US" baseline="-25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46">
              <a:extLst>
                <a:ext uri="{FF2B5EF4-FFF2-40B4-BE49-F238E27FC236}">
                  <a16:creationId xmlns:a16="http://schemas.microsoft.com/office/drawing/2014/main" id="{89596214-41C0-C49F-21D1-B41A8D7B68E7}"/>
                </a:ext>
              </a:extLst>
            </p:cNvPr>
            <p:cNvSpPr txBox="1"/>
            <p:nvPr/>
          </p:nvSpPr>
          <p:spPr>
            <a:xfrm>
              <a:off x="3026674" y="3965822"/>
              <a:ext cx="1294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更新中</a:t>
              </a:r>
              <a:endParaRPr lang="zh-CN" altLang="en-US" baseline="-25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8" y="328119"/>
            <a:ext cx="11173231" cy="659433"/>
          </a:xfrm>
        </p:spPr>
        <p:txBody>
          <a:bodyPr>
            <a:normAutofit/>
          </a:bodyPr>
          <a:lstStyle/>
          <a:p>
            <a:pPr algn="l"/>
            <a:r>
              <a:rPr lang="zh-CN" altLang="en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快照的解耦系统架构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BF8BDB-2404-A7CD-7DD2-2565BFE5D17C}"/>
              </a:ext>
            </a:extLst>
          </p:cNvPr>
          <p:cNvSpPr txBox="1">
            <a:spLocks/>
          </p:cNvSpPr>
          <p:nvPr/>
        </p:nvSpPr>
        <p:spPr>
          <a:xfrm>
            <a:off x="1231391" y="1244619"/>
            <a:ext cx="9512809" cy="5285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0AD10489-0853-25B4-3B7A-3CDE8CADE53E}"/>
              </a:ext>
            </a:extLst>
          </p:cNvPr>
          <p:cNvSpPr txBox="1">
            <a:spLocks/>
          </p:cNvSpPr>
          <p:nvPr/>
        </p:nvSpPr>
        <p:spPr>
          <a:xfrm>
            <a:off x="1383791" y="1397019"/>
            <a:ext cx="9931909" cy="5285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系统同时处理三项任务：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1)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图查询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; 2)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索引维护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; 3)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图更新</a:t>
            </a:r>
            <a:endParaRPr lang="en" altLang="zh-CN" sz="2000" b="1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p"/>
            </a:pP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7D0764-193B-702C-D944-60A0B299448B}"/>
              </a:ext>
            </a:extLst>
          </p:cNvPr>
          <p:cNvSpPr/>
          <p:nvPr/>
        </p:nvSpPr>
        <p:spPr>
          <a:xfrm>
            <a:off x="2901008" y="4395715"/>
            <a:ext cx="1195366" cy="529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Snapshot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(x)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5">
            <a:extLst>
              <a:ext uri="{FF2B5EF4-FFF2-40B4-BE49-F238E27FC236}">
                <a16:creationId xmlns:a16="http://schemas.microsoft.com/office/drawing/2014/main" id="{164F77C9-7D30-3B78-D4E6-8F3CB9178897}"/>
              </a:ext>
            </a:extLst>
          </p:cNvPr>
          <p:cNvCxnSpPr/>
          <p:nvPr/>
        </p:nvCxnSpPr>
        <p:spPr>
          <a:xfrm>
            <a:off x="2265838" y="4924915"/>
            <a:ext cx="493602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E6EBC88F-80BD-47C0-8B87-1CC900C4930A}"/>
              </a:ext>
            </a:extLst>
          </p:cNvPr>
          <p:cNvSpPr/>
          <p:nvPr/>
        </p:nvSpPr>
        <p:spPr>
          <a:xfrm>
            <a:off x="2901008" y="3463315"/>
            <a:ext cx="1195366" cy="52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Snapshot </a:t>
            </a: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(x-1)</a:t>
            </a:r>
            <a:endParaRPr lang="zh-CN" altLang="en-US" sz="1600" b="1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629A194-3505-3E7B-AB3B-D881AFBED9A0}"/>
              </a:ext>
            </a:extLst>
          </p:cNvPr>
          <p:cNvCxnSpPr/>
          <p:nvPr/>
        </p:nvCxnSpPr>
        <p:spPr>
          <a:xfrm>
            <a:off x="2265838" y="3991942"/>
            <a:ext cx="493602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D448F09-073B-6AAC-F694-E78596F8D633}"/>
              </a:ext>
            </a:extLst>
          </p:cNvPr>
          <p:cNvSpPr/>
          <p:nvPr/>
        </p:nvSpPr>
        <p:spPr>
          <a:xfrm>
            <a:off x="4096208" y="2545315"/>
            <a:ext cx="1195366" cy="52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Snapshot (x-1)</a:t>
            </a:r>
            <a:endParaRPr lang="zh-CN" altLang="en-US" sz="1600" b="1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2">
            <a:extLst>
              <a:ext uri="{FF2B5EF4-FFF2-40B4-BE49-F238E27FC236}">
                <a16:creationId xmlns:a16="http://schemas.microsoft.com/office/drawing/2014/main" id="{0CAA5535-A2E2-03FE-9711-8469CEE7A67D}"/>
              </a:ext>
            </a:extLst>
          </p:cNvPr>
          <p:cNvCxnSpPr/>
          <p:nvPr/>
        </p:nvCxnSpPr>
        <p:spPr>
          <a:xfrm>
            <a:off x="2265838" y="3074515"/>
            <a:ext cx="493560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63AB0E4-FA0F-43F1-317D-5767F03D1FE5}"/>
              </a:ext>
            </a:extLst>
          </p:cNvPr>
          <p:cNvSpPr/>
          <p:nvPr/>
        </p:nvSpPr>
        <p:spPr>
          <a:xfrm>
            <a:off x="4096208" y="3463315"/>
            <a:ext cx="1195366" cy="529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Snapshot</a:t>
            </a:r>
          </a:p>
          <a:p>
            <a:pPr algn="ctr">
              <a:defRPr/>
            </a:pP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(x)</a:t>
            </a:r>
            <a:endParaRPr lang="zh-CN" altLang="en-US" sz="1600" b="1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37FA2C-5AE2-CBC0-1642-F7D438C3200A}"/>
              </a:ext>
            </a:extLst>
          </p:cNvPr>
          <p:cNvSpPr/>
          <p:nvPr/>
        </p:nvSpPr>
        <p:spPr>
          <a:xfrm>
            <a:off x="4096208" y="4395714"/>
            <a:ext cx="1195366" cy="52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Snapshot (x+1)</a:t>
            </a:r>
            <a:endParaRPr lang="zh-CN" altLang="en-US" sz="1600" b="1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0C5A18-5643-BC66-09E3-07DF30ACBC6D}"/>
              </a:ext>
            </a:extLst>
          </p:cNvPr>
          <p:cNvSpPr txBox="1"/>
          <p:nvPr/>
        </p:nvSpPr>
        <p:spPr>
          <a:xfrm>
            <a:off x="2264192" y="3515107"/>
            <a:ext cx="63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D1014BE-5A1D-02C4-9296-1BE4FD415370}"/>
              </a:ext>
            </a:extLst>
          </p:cNvPr>
          <p:cNvSpPr txBox="1"/>
          <p:nvPr/>
        </p:nvSpPr>
        <p:spPr>
          <a:xfrm>
            <a:off x="2264192" y="4435090"/>
            <a:ext cx="63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26B4A-03A4-82AC-8B72-B47441C5362F}"/>
              </a:ext>
            </a:extLst>
          </p:cNvPr>
          <p:cNvSpPr txBox="1"/>
          <p:nvPr/>
        </p:nvSpPr>
        <p:spPr>
          <a:xfrm>
            <a:off x="2263477" y="2631747"/>
            <a:ext cx="63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2">
            <a:extLst>
              <a:ext uri="{FF2B5EF4-FFF2-40B4-BE49-F238E27FC236}">
                <a16:creationId xmlns:a16="http://schemas.microsoft.com/office/drawing/2014/main" id="{D879231E-8684-9AAD-C141-E553ABDF65D6}"/>
              </a:ext>
            </a:extLst>
          </p:cNvPr>
          <p:cNvCxnSpPr/>
          <p:nvPr/>
        </p:nvCxnSpPr>
        <p:spPr>
          <a:xfrm>
            <a:off x="4098608" y="2622073"/>
            <a:ext cx="0" cy="248655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6F88BF4-250C-8955-7509-D4664A1D21AB}"/>
                  </a:ext>
                </a:extLst>
              </p:cNvPr>
              <p:cNvSpPr txBox="1"/>
              <p:nvPr/>
            </p:nvSpPr>
            <p:spPr>
              <a:xfrm>
                <a:off x="3473413" y="4929334"/>
                <a:ext cx="129472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6F88BF4-250C-8955-7509-D4664A1D2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13" y="4929334"/>
                <a:ext cx="1294728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238F7421-E550-8A84-07D2-853B12EF36F9}"/>
              </a:ext>
            </a:extLst>
          </p:cNvPr>
          <p:cNvGrpSpPr/>
          <p:nvPr/>
        </p:nvGrpSpPr>
        <p:grpSpPr>
          <a:xfrm>
            <a:off x="998031" y="2619613"/>
            <a:ext cx="1422280" cy="2204178"/>
            <a:chOff x="1564441" y="1620389"/>
            <a:chExt cx="1349819" cy="220417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298DBE8-2C4A-6FBA-2BDF-A17882FA8203}"/>
                </a:ext>
              </a:extLst>
            </p:cNvPr>
            <p:cNvSpPr txBox="1"/>
            <p:nvPr/>
          </p:nvSpPr>
          <p:spPr>
            <a:xfrm>
              <a:off x="1565976" y="1620389"/>
              <a:ext cx="1348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图查询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9831A6B-555F-440F-4D86-538384A8693A}"/>
                </a:ext>
              </a:extLst>
            </p:cNvPr>
            <p:cNvSpPr txBox="1"/>
            <p:nvPr/>
          </p:nvSpPr>
          <p:spPr>
            <a:xfrm>
              <a:off x="1564441" y="2534406"/>
              <a:ext cx="1348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索引维护</a:t>
              </a:r>
              <a:endPara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89030A6-9C3C-8EC8-95C7-BC270B44B831}"/>
                </a:ext>
              </a:extLst>
            </p:cNvPr>
            <p:cNvSpPr txBox="1"/>
            <p:nvPr/>
          </p:nvSpPr>
          <p:spPr>
            <a:xfrm>
              <a:off x="1564441" y="3455235"/>
              <a:ext cx="1348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图更新</a:t>
              </a:r>
              <a:endPara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矩形 7">
            <a:extLst>
              <a:ext uri="{FF2B5EF4-FFF2-40B4-BE49-F238E27FC236}">
                <a16:creationId xmlns:a16="http://schemas.microsoft.com/office/drawing/2014/main" id="{A974CF78-92E5-AA1E-219A-13E921492E1B}"/>
              </a:ext>
            </a:extLst>
          </p:cNvPr>
          <p:cNvSpPr/>
          <p:nvPr/>
        </p:nvSpPr>
        <p:spPr>
          <a:xfrm>
            <a:off x="2901008" y="2545315"/>
            <a:ext cx="1195366" cy="52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Snapshot </a:t>
            </a: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(x-2)</a:t>
            </a:r>
            <a:endParaRPr lang="zh-CN" altLang="en-US" sz="1600" b="1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副标题 2">
            <a:extLst>
              <a:ext uri="{FF2B5EF4-FFF2-40B4-BE49-F238E27FC236}">
                <a16:creationId xmlns:a16="http://schemas.microsoft.com/office/drawing/2014/main" id="{B8B2DDE7-73E7-3377-9C0D-7728764000BC}"/>
              </a:ext>
            </a:extLst>
          </p:cNvPr>
          <p:cNvSpPr txBox="1">
            <a:spLocks/>
          </p:cNvSpPr>
          <p:nvPr/>
        </p:nvSpPr>
        <p:spPr>
          <a:xfrm>
            <a:off x="7450005" y="2434610"/>
            <a:ext cx="3946282" cy="1010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已闭合的快照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包含</a:t>
            </a:r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图结构和索引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的一致视图</a:t>
            </a:r>
            <a:endParaRPr lang="en-US" altLang="zh-CN" sz="2000" b="1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副标题 2">
            <a:extLst>
              <a:ext uri="{FF2B5EF4-FFF2-40B4-BE49-F238E27FC236}">
                <a16:creationId xmlns:a16="http://schemas.microsoft.com/office/drawing/2014/main" id="{6BAA0E83-AB95-42C4-8D5F-2B250BBA2892}"/>
              </a:ext>
            </a:extLst>
          </p:cNvPr>
          <p:cNvSpPr txBox="1">
            <a:spLocks/>
          </p:cNvSpPr>
          <p:nvPr/>
        </p:nvSpPr>
        <p:spPr>
          <a:xfrm>
            <a:off x="7450005" y="3445484"/>
            <a:ext cx="3946282" cy="983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未闭合的快照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仅包含</a:t>
            </a:r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图结构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的一致视图</a:t>
            </a:r>
            <a:endParaRPr lang="en" altLang="zh-CN" sz="2000" b="1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副标题 2">
            <a:extLst>
              <a:ext uri="{FF2B5EF4-FFF2-40B4-BE49-F238E27FC236}">
                <a16:creationId xmlns:a16="http://schemas.microsoft.com/office/drawing/2014/main" id="{B0B7BBA1-9B0D-29AA-87DE-250F05C95728}"/>
              </a:ext>
            </a:extLst>
          </p:cNvPr>
          <p:cNvSpPr txBox="1">
            <a:spLocks/>
          </p:cNvSpPr>
          <p:nvPr/>
        </p:nvSpPr>
        <p:spPr>
          <a:xfrm>
            <a:off x="7450005" y="4456358"/>
            <a:ext cx="3946282" cy="90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更新中的快照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不一致的视图</a:t>
            </a:r>
            <a:endParaRPr lang="en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1034754-386F-3B9F-F053-B5D2C100E4E8}"/>
              </a:ext>
            </a:extLst>
          </p:cNvPr>
          <p:cNvSpPr/>
          <p:nvPr/>
        </p:nvSpPr>
        <p:spPr>
          <a:xfrm>
            <a:off x="5291408" y="3463315"/>
            <a:ext cx="1195366" cy="52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Snapshot (x+1)</a:t>
            </a:r>
            <a:endParaRPr lang="zh-CN" altLang="en-US" sz="1600" b="1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336DB0E-98AA-C174-EC87-97750F2306D2}"/>
              </a:ext>
            </a:extLst>
          </p:cNvPr>
          <p:cNvSpPr/>
          <p:nvPr/>
        </p:nvSpPr>
        <p:spPr>
          <a:xfrm>
            <a:off x="5291408" y="2545315"/>
            <a:ext cx="1195366" cy="529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Snapshot </a:t>
            </a:r>
          </a:p>
          <a:p>
            <a:pPr algn="ctr">
              <a:defRPr/>
            </a:pP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(x)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EFDBF2A-CD88-D142-100B-59C5380A29DE}"/>
              </a:ext>
            </a:extLst>
          </p:cNvPr>
          <p:cNvSpPr txBox="1"/>
          <p:nvPr/>
        </p:nvSpPr>
        <p:spPr>
          <a:xfrm>
            <a:off x="6500874" y="2598439"/>
            <a:ext cx="63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0CAA633-8AF7-ADF0-A84E-E3957D644255}"/>
              </a:ext>
            </a:extLst>
          </p:cNvPr>
          <p:cNvSpPr txBox="1"/>
          <p:nvPr/>
        </p:nvSpPr>
        <p:spPr>
          <a:xfrm>
            <a:off x="6497807" y="3513017"/>
            <a:ext cx="63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A8DDDD7-3898-563B-BD0A-BACEC3F2B05D}"/>
              </a:ext>
            </a:extLst>
          </p:cNvPr>
          <p:cNvSpPr txBox="1"/>
          <p:nvPr/>
        </p:nvSpPr>
        <p:spPr>
          <a:xfrm>
            <a:off x="6485819" y="4397392"/>
            <a:ext cx="63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连接符 24">
            <a:extLst>
              <a:ext uri="{FF2B5EF4-FFF2-40B4-BE49-F238E27FC236}">
                <a16:creationId xmlns:a16="http://schemas.microsoft.com/office/drawing/2014/main" id="{7357219E-7394-0F8B-00BE-9E562588F5B7}"/>
              </a:ext>
            </a:extLst>
          </p:cNvPr>
          <p:cNvCxnSpPr/>
          <p:nvPr/>
        </p:nvCxnSpPr>
        <p:spPr>
          <a:xfrm>
            <a:off x="6488563" y="2620915"/>
            <a:ext cx="0" cy="248655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37">
                <a:extLst>
                  <a:ext uri="{FF2B5EF4-FFF2-40B4-BE49-F238E27FC236}">
                    <a16:creationId xmlns:a16="http://schemas.microsoft.com/office/drawing/2014/main" id="{3D9554DE-D2A0-2EF2-D640-2F5FA2E7C5BC}"/>
                  </a:ext>
                </a:extLst>
              </p:cNvPr>
              <p:cNvSpPr txBox="1"/>
              <p:nvPr/>
            </p:nvSpPr>
            <p:spPr>
              <a:xfrm>
                <a:off x="5950298" y="4933267"/>
                <a:ext cx="129472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本框 37">
                <a:extLst>
                  <a:ext uri="{FF2B5EF4-FFF2-40B4-BE49-F238E27FC236}">
                    <a16:creationId xmlns:a16="http://schemas.microsoft.com/office/drawing/2014/main" id="{3D9554DE-D2A0-2EF2-D640-2F5FA2E7C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98" y="4933267"/>
                <a:ext cx="1294728" cy="392993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 16">
            <a:extLst>
              <a:ext uri="{FF2B5EF4-FFF2-40B4-BE49-F238E27FC236}">
                <a16:creationId xmlns:a16="http://schemas.microsoft.com/office/drawing/2014/main" id="{12EA2AAE-5E70-238A-FD2B-0987144B1949}"/>
              </a:ext>
            </a:extLst>
          </p:cNvPr>
          <p:cNvSpPr/>
          <p:nvPr/>
        </p:nvSpPr>
        <p:spPr>
          <a:xfrm>
            <a:off x="5291408" y="4395715"/>
            <a:ext cx="1195366" cy="52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  <a:prstDash val="dash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600" b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Snapshot (x+2)</a:t>
            </a:r>
            <a:endParaRPr lang="zh-CN" altLang="en-US" sz="1600" b="1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37">
                <a:extLst>
                  <a:ext uri="{FF2B5EF4-FFF2-40B4-BE49-F238E27FC236}">
                    <a16:creationId xmlns:a16="http://schemas.microsoft.com/office/drawing/2014/main" id="{9F6CCEC6-9164-3B52-7D20-3EA0218FF74C}"/>
                  </a:ext>
                </a:extLst>
              </p:cNvPr>
              <p:cNvSpPr txBox="1"/>
              <p:nvPr/>
            </p:nvSpPr>
            <p:spPr>
              <a:xfrm>
                <a:off x="4645088" y="4933267"/>
                <a:ext cx="1294728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本框 37">
                <a:extLst>
                  <a:ext uri="{FF2B5EF4-FFF2-40B4-BE49-F238E27FC236}">
                    <a16:creationId xmlns:a16="http://schemas.microsoft.com/office/drawing/2014/main" id="{9F6CCEC6-9164-3B52-7D20-3EA0218FF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88" y="4933267"/>
                <a:ext cx="1294728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连接符 23">
            <a:extLst>
              <a:ext uri="{FF2B5EF4-FFF2-40B4-BE49-F238E27FC236}">
                <a16:creationId xmlns:a16="http://schemas.microsoft.com/office/drawing/2014/main" id="{0697D3CA-C9D1-ACFF-10C4-67897192C218}"/>
              </a:ext>
            </a:extLst>
          </p:cNvPr>
          <p:cNvCxnSpPr/>
          <p:nvPr/>
        </p:nvCxnSpPr>
        <p:spPr>
          <a:xfrm>
            <a:off x="5292898" y="2620915"/>
            <a:ext cx="0" cy="248655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416656AD-8216-D25D-9DED-D6CC0345EC7D}"/>
              </a:ext>
            </a:extLst>
          </p:cNvPr>
          <p:cNvSpPr txBox="1"/>
          <p:nvPr/>
        </p:nvSpPr>
        <p:spPr>
          <a:xfrm>
            <a:off x="3882500" y="5619734"/>
            <a:ext cx="5230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数据新鲜性取决于索引维护算法的效率</a:t>
            </a:r>
            <a:endParaRPr kumimoji="1" lang="en-US" altLang="zh-CN" sz="2000" b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90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09804 -0.0002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04 -0.00024 L 0.19609 -0.0009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-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5" grpId="0" animBg="1"/>
      <p:bldP spid="16" grpId="0"/>
      <p:bldP spid="17" grpId="0"/>
      <p:bldP spid="18" grpId="0"/>
      <p:bldP spid="25" grpId="0"/>
      <p:bldP spid="34" grpId="0" animBg="1"/>
      <p:bldP spid="38" grpId="0"/>
      <p:bldP spid="39" grpId="0"/>
      <p:bldP spid="40" grpId="0"/>
      <p:bldP spid="70" grpId="0" animBg="1"/>
      <p:bldP spid="71" grpId="0" animBg="1"/>
      <p:bldP spid="72" grpId="0"/>
      <p:bldP spid="73" grpId="0"/>
      <p:bldP spid="74" grpId="0"/>
      <p:bldP spid="76" grpId="0"/>
      <p:bldP spid="77" grpId="0" animBg="1"/>
      <p:bldP spid="79" grpId="0"/>
      <p:bldP spid="8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8" y="328119"/>
            <a:ext cx="11173231" cy="659433"/>
          </a:xfrm>
        </p:spPr>
        <p:txBody>
          <a:bodyPr>
            <a:normAutofit/>
          </a:bodyPr>
          <a:lstStyle/>
          <a:p>
            <a:pPr algn="l"/>
            <a:r>
              <a:rPr lang="zh-CN" altLang="en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快照的解耦系统架构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0AD10489-0853-25B4-3B7A-3CDE8CADE53E}"/>
              </a:ext>
            </a:extLst>
          </p:cNvPr>
          <p:cNvSpPr txBox="1">
            <a:spLocks/>
          </p:cNvSpPr>
          <p:nvPr/>
        </p:nvSpPr>
        <p:spPr>
          <a:xfrm>
            <a:off x="1383791" y="1397019"/>
            <a:ext cx="10235054" cy="131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特殊设计的存储格式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每条边使用</a:t>
            </a:r>
            <a:r>
              <a:rPr lang="en-US" altLang="zh-CN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个比特位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来在邻接表上直接支持快照隔离</a:t>
            </a:r>
            <a:endParaRPr kumimoji="1" lang="en-US" altLang="zh-CN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p"/>
            </a:pPr>
            <a:r>
              <a:rPr kumimoji="1" lang="zh-CN" altLang="en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示例</a:t>
            </a:r>
            <a:r>
              <a:rPr kumimoji="1" lang="en" altLang="zh-CN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 </a:t>
            </a:r>
            <a:endParaRPr lang="en" altLang="zh-CN" sz="18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LinLibertineT"/>
            </a:endParaRPr>
          </a:p>
        </p:txBody>
      </p:sp>
      <p:sp>
        <p:nvSpPr>
          <p:cNvPr id="3" name="Oval 119">
            <a:extLst>
              <a:ext uri="{FF2B5EF4-FFF2-40B4-BE49-F238E27FC236}">
                <a16:creationId xmlns:a16="http://schemas.microsoft.com/office/drawing/2014/main" id="{700F6B31-CE42-3C7C-98A8-E7DB9893C96B}"/>
              </a:ext>
            </a:extLst>
          </p:cNvPr>
          <p:cNvSpPr/>
          <p:nvPr/>
        </p:nvSpPr>
        <p:spPr>
          <a:xfrm>
            <a:off x="3927384" y="3100384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Oval 123">
            <a:extLst>
              <a:ext uri="{FF2B5EF4-FFF2-40B4-BE49-F238E27FC236}">
                <a16:creationId xmlns:a16="http://schemas.microsoft.com/office/drawing/2014/main" id="{5FCBD7F2-01E9-2B3E-5EF9-F35C26310DE4}"/>
              </a:ext>
            </a:extLst>
          </p:cNvPr>
          <p:cNvSpPr/>
          <p:nvPr/>
        </p:nvSpPr>
        <p:spPr>
          <a:xfrm>
            <a:off x="5359244" y="3100384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</a:p>
        </p:txBody>
      </p:sp>
      <p:cxnSp>
        <p:nvCxnSpPr>
          <p:cNvPr id="7" name="Straight Arrow Connector 124">
            <a:extLst>
              <a:ext uri="{FF2B5EF4-FFF2-40B4-BE49-F238E27FC236}">
                <a16:creationId xmlns:a16="http://schemas.microsoft.com/office/drawing/2014/main" id="{602FCE10-60EC-A716-79A3-88E1275E25E3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4395384" y="3334384"/>
            <a:ext cx="96386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23">
            <a:extLst>
              <a:ext uri="{FF2B5EF4-FFF2-40B4-BE49-F238E27FC236}">
                <a16:creationId xmlns:a16="http://schemas.microsoft.com/office/drawing/2014/main" id="{9A52BB17-E5AC-631E-1135-762341B1CE88}"/>
              </a:ext>
            </a:extLst>
          </p:cNvPr>
          <p:cNvSpPr/>
          <p:nvPr/>
        </p:nvSpPr>
        <p:spPr>
          <a:xfrm>
            <a:off x="3927384" y="4169043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</a:p>
        </p:txBody>
      </p:sp>
      <p:cxnSp>
        <p:nvCxnSpPr>
          <p:cNvPr id="12" name="Straight Arrow Connector 124">
            <a:extLst>
              <a:ext uri="{FF2B5EF4-FFF2-40B4-BE49-F238E27FC236}">
                <a16:creationId xmlns:a16="http://schemas.microsoft.com/office/drawing/2014/main" id="{2E243B4F-E2B7-6DBC-5B57-5665D70DC34C}"/>
              </a:ext>
            </a:extLst>
          </p:cNvPr>
          <p:cNvCxnSpPr>
            <a:cxnSpLocks/>
            <a:stCxn id="3" idx="4"/>
            <a:endCxn id="9" idx="0"/>
          </p:cNvCxnSpPr>
          <p:nvPr/>
        </p:nvCxnSpPr>
        <p:spPr>
          <a:xfrm>
            <a:off x="4161384" y="3568384"/>
            <a:ext cx="0" cy="600659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23">
            <a:extLst>
              <a:ext uri="{FF2B5EF4-FFF2-40B4-BE49-F238E27FC236}">
                <a16:creationId xmlns:a16="http://schemas.microsoft.com/office/drawing/2014/main" id="{DD2B93F4-B1BA-4434-20B5-48B3FA5EFA3B}"/>
              </a:ext>
            </a:extLst>
          </p:cNvPr>
          <p:cNvSpPr/>
          <p:nvPr/>
        </p:nvSpPr>
        <p:spPr>
          <a:xfrm>
            <a:off x="5359244" y="4169043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</a:p>
        </p:txBody>
      </p:sp>
      <p:cxnSp>
        <p:nvCxnSpPr>
          <p:cNvPr id="18" name="Straight Arrow Connector 124">
            <a:extLst>
              <a:ext uri="{FF2B5EF4-FFF2-40B4-BE49-F238E27FC236}">
                <a16:creationId xmlns:a16="http://schemas.microsoft.com/office/drawing/2014/main" id="{F0E3E384-DCE5-17F7-C962-3E942352D87B}"/>
              </a:ext>
            </a:extLst>
          </p:cNvPr>
          <p:cNvCxnSpPr>
            <a:cxnSpLocks/>
            <a:stCxn id="6" idx="4"/>
            <a:endCxn id="17" idx="0"/>
          </p:cNvCxnSpPr>
          <p:nvPr/>
        </p:nvCxnSpPr>
        <p:spPr>
          <a:xfrm>
            <a:off x="5593244" y="3568384"/>
            <a:ext cx="0" cy="600659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24">
            <a:extLst>
              <a:ext uri="{FF2B5EF4-FFF2-40B4-BE49-F238E27FC236}">
                <a16:creationId xmlns:a16="http://schemas.microsoft.com/office/drawing/2014/main" id="{D6BA82BA-8C26-9208-BA76-6EFE4E34B215}"/>
              </a:ext>
            </a:extLst>
          </p:cNvPr>
          <p:cNvCxnSpPr>
            <a:cxnSpLocks/>
            <a:stCxn id="3" idx="5"/>
            <a:endCxn id="17" idx="1"/>
          </p:cNvCxnSpPr>
          <p:nvPr/>
        </p:nvCxnSpPr>
        <p:spPr>
          <a:xfrm>
            <a:off x="4326847" y="3499847"/>
            <a:ext cx="1100934" cy="737733"/>
          </a:xfrm>
          <a:prstGeom prst="straightConnector1">
            <a:avLst/>
          </a:prstGeom>
          <a:ln w="34925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119">
            <a:extLst>
              <a:ext uri="{FF2B5EF4-FFF2-40B4-BE49-F238E27FC236}">
                <a16:creationId xmlns:a16="http://schemas.microsoft.com/office/drawing/2014/main" id="{DA5572EC-D4B7-A3D0-BDC7-57D42B6C26A5}"/>
              </a:ext>
            </a:extLst>
          </p:cNvPr>
          <p:cNvSpPr/>
          <p:nvPr/>
        </p:nvSpPr>
        <p:spPr>
          <a:xfrm>
            <a:off x="3927384" y="5045895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Oval 123">
            <a:extLst>
              <a:ext uri="{FF2B5EF4-FFF2-40B4-BE49-F238E27FC236}">
                <a16:creationId xmlns:a16="http://schemas.microsoft.com/office/drawing/2014/main" id="{9089CBBE-F35F-EA11-4342-AF108638B388}"/>
              </a:ext>
            </a:extLst>
          </p:cNvPr>
          <p:cNvSpPr/>
          <p:nvPr/>
        </p:nvSpPr>
        <p:spPr>
          <a:xfrm>
            <a:off x="5359244" y="5045895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</a:p>
        </p:txBody>
      </p:sp>
      <p:cxnSp>
        <p:nvCxnSpPr>
          <p:cNvPr id="33" name="Straight Arrow Connector 124">
            <a:extLst>
              <a:ext uri="{FF2B5EF4-FFF2-40B4-BE49-F238E27FC236}">
                <a16:creationId xmlns:a16="http://schemas.microsoft.com/office/drawing/2014/main" id="{16879240-3C74-71BF-2CFF-FF9C07439608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4395384" y="5279895"/>
            <a:ext cx="963860" cy="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123">
            <a:extLst>
              <a:ext uri="{FF2B5EF4-FFF2-40B4-BE49-F238E27FC236}">
                <a16:creationId xmlns:a16="http://schemas.microsoft.com/office/drawing/2014/main" id="{BB77CE4A-01C2-2799-6578-2B95D03AF312}"/>
              </a:ext>
            </a:extLst>
          </p:cNvPr>
          <p:cNvSpPr/>
          <p:nvPr/>
        </p:nvSpPr>
        <p:spPr>
          <a:xfrm>
            <a:off x="3927384" y="6114554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</a:p>
        </p:txBody>
      </p:sp>
      <p:cxnSp>
        <p:nvCxnSpPr>
          <p:cNvPr id="35" name="Straight Arrow Connector 124">
            <a:extLst>
              <a:ext uri="{FF2B5EF4-FFF2-40B4-BE49-F238E27FC236}">
                <a16:creationId xmlns:a16="http://schemas.microsoft.com/office/drawing/2014/main" id="{2A42C63E-5A83-50CE-7614-2798A0A1F443}"/>
              </a:ext>
            </a:extLst>
          </p:cNvPr>
          <p:cNvCxnSpPr>
            <a:cxnSpLocks/>
            <a:stCxn id="31" idx="4"/>
            <a:endCxn id="34" idx="0"/>
          </p:cNvCxnSpPr>
          <p:nvPr/>
        </p:nvCxnSpPr>
        <p:spPr>
          <a:xfrm>
            <a:off x="4161384" y="5513895"/>
            <a:ext cx="0" cy="600659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123">
            <a:extLst>
              <a:ext uri="{FF2B5EF4-FFF2-40B4-BE49-F238E27FC236}">
                <a16:creationId xmlns:a16="http://schemas.microsoft.com/office/drawing/2014/main" id="{9863EF76-6D5D-2ADE-F532-C38CDD126E2E}"/>
              </a:ext>
            </a:extLst>
          </p:cNvPr>
          <p:cNvSpPr/>
          <p:nvPr/>
        </p:nvSpPr>
        <p:spPr>
          <a:xfrm>
            <a:off x="5359244" y="6114554"/>
            <a:ext cx="468000" cy="46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</a:p>
        </p:txBody>
      </p:sp>
      <p:cxnSp>
        <p:nvCxnSpPr>
          <p:cNvPr id="37" name="Straight Arrow Connector 124">
            <a:extLst>
              <a:ext uri="{FF2B5EF4-FFF2-40B4-BE49-F238E27FC236}">
                <a16:creationId xmlns:a16="http://schemas.microsoft.com/office/drawing/2014/main" id="{8A66AC67-A0B6-6259-DE8C-74EFC36DE545}"/>
              </a:ext>
            </a:extLst>
          </p:cNvPr>
          <p:cNvCxnSpPr>
            <a:cxnSpLocks/>
            <a:stCxn id="32" idx="4"/>
            <a:endCxn id="36" idx="0"/>
          </p:cNvCxnSpPr>
          <p:nvPr/>
        </p:nvCxnSpPr>
        <p:spPr>
          <a:xfrm>
            <a:off x="5593244" y="5513895"/>
            <a:ext cx="0" cy="600659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24">
            <a:extLst>
              <a:ext uri="{FF2B5EF4-FFF2-40B4-BE49-F238E27FC236}">
                <a16:creationId xmlns:a16="http://schemas.microsoft.com/office/drawing/2014/main" id="{D85D727E-2B9E-B7AB-4972-7325500472CD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>
            <a:off x="4395384" y="6348554"/>
            <a:ext cx="963860" cy="0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D50CDB8A-D480-F842-F022-ADD280E5A3D0}"/>
              </a:ext>
            </a:extLst>
          </p:cNvPr>
          <p:cNvSpPr/>
          <p:nvPr/>
        </p:nvSpPr>
        <p:spPr>
          <a:xfrm>
            <a:off x="5031101" y="2291102"/>
            <a:ext cx="428790" cy="4196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D78F2BD-16B8-0573-C244-314E7EEAF00C}"/>
              </a:ext>
            </a:extLst>
          </p:cNvPr>
          <p:cNvSpPr txBox="1"/>
          <p:nvPr/>
        </p:nvSpPr>
        <p:spPr>
          <a:xfrm>
            <a:off x="5509368" y="229563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在未闭合快照上是否有效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A09005-0152-915D-AF5F-798B1BC5EA8D}"/>
              </a:ext>
            </a:extLst>
          </p:cNvPr>
          <p:cNvSpPr/>
          <p:nvPr/>
        </p:nvSpPr>
        <p:spPr>
          <a:xfrm>
            <a:off x="8443557" y="2286052"/>
            <a:ext cx="428790" cy="419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accent4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3955B48-E784-4B45-81E0-075D9005B653}"/>
              </a:ext>
            </a:extLst>
          </p:cNvPr>
          <p:cNvSpPr txBox="1"/>
          <p:nvPr/>
        </p:nvSpPr>
        <p:spPr>
          <a:xfrm>
            <a:off x="8921824" y="229058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在已闭合快照上是否有效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BB43140-7631-D2BF-ADD3-E506B0E0B1E5}"/>
              </a:ext>
            </a:extLst>
          </p:cNvPr>
          <p:cNvSpPr/>
          <p:nvPr/>
        </p:nvSpPr>
        <p:spPr>
          <a:xfrm>
            <a:off x="3274256" y="2281519"/>
            <a:ext cx="428790" cy="4196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BB9D8CF-7758-9C94-43C3-229F4C80EA22}"/>
              </a:ext>
            </a:extLst>
          </p:cNvPr>
          <p:cNvSpPr txBox="1"/>
          <p:nvPr/>
        </p:nvSpPr>
        <p:spPr>
          <a:xfrm>
            <a:off x="3752523" y="22860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边数据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7BA57C7-C801-CA7E-1295-959A33F4CA02}"/>
                  </a:ext>
                </a:extLst>
              </p:cNvPr>
              <p:cNvSpPr/>
              <p:nvPr/>
            </p:nvSpPr>
            <p:spPr>
              <a:xfrm>
                <a:off x="6566349" y="3216113"/>
                <a:ext cx="1104406" cy="4196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</a:t>
                </a:r>
                <a:r>
                  <a:rPr lang="en-US" altLang="zh-CN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</a:t>
                </a:r>
                <a:endParaRPr kumimoji="1" lang="zh-CN" altLang="en-US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A7BA57C7-C801-CA7E-1295-959A33F4C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49" y="3216113"/>
                <a:ext cx="1104406" cy="419673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84164CB8-6F1F-BDFE-9714-EC329179B462}"/>
              </a:ext>
            </a:extLst>
          </p:cNvPr>
          <p:cNvSpPr/>
          <p:nvPr/>
        </p:nvSpPr>
        <p:spPr>
          <a:xfrm>
            <a:off x="7665960" y="3216113"/>
            <a:ext cx="428790" cy="4196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5128050-A10A-D553-EA33-96D4B9CF945B}"/>
              </a:ext>
            </a:extLst>
          </p:cNvPr>
          <p:cNvSpPr/>
          <p:nvPr/>
        </p:nvSpPr>
        <p:spPr>
          <a:xfrm>
            <a:off x="8087286" y="3216113"/>
            <a:ext cx="428790" cy="419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5C06FB7-5306-D3AE-DAB3-B42545547658}"/>
                  </a:ext>
                </a:extLst>
              </p:cNvPr>
              <p:cNvSpPr/>
              <p:nvPr/>
            </p:nvSpPr>
            <p:spPr>
              <a:xfrm>
                <a:off x="6566349" y="3632657"/>
                <a:ext cx="1104406" cy="4196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</a:t>
                </a:r>
                <a:r>
                  <a:rPr lang="en-US" altLang="zh-CN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</a:t>
                </a:r>
                <a:endParaRPr kumimoji="1" lang="zh-CN" altLang="en-US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5C06FB7-5306-D3AE-DAB3-B42545547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49" y="3632657"/>
                <a:ext cx="1104406" cy="419673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3FBF7A6F-9640-318A-CF1E-A8F01A5845EF}"/>
              </a:ext>
            </a:extLst>
          </p:cNvPr>
          <p:cNvSpPr/>
          <p:nvPr/>
        </p:nvSpPr>
        <p:spPr>
          <a:xfrm>
            <a:off x="7665960" y="3632657"/>
            <a:ext cx="428790" cy="4196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7EF7D68-8BF1-6B01-503A-416A726507F5}"/>
              </a:ext>
            </a:extLst>
          </p:cNvPr>
          <p:cNvSpPr/>
          <p:nvPr/>
        </p:nvSpPr>
        <p:spPr>
          <a:xfrm>
            <a:off x="8087286" y="3632657"/>
            <a:ext cx="428790" cy="419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B253682-33A2-9DEB-4C4F-91FECDF9834D}"/>
                  </a:ext>
                </a:extLst>
              </p:cNvPr>
              <p:cNvSpPr/>
              <p:nvPr/>
            </p:nvSpPr>
            <p:spPr>
              <a:xfrm>
                <a:off x="6566349" y="4052330"/>
                <a:ext cx="1104406" cy="4196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</a:t>
                </a:r>
                <a:r>
                  <a:rPr lang="en-US" altLang="zh-CN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</a:t>
                </a:r>
                <a:endParaRPr kumimoji="1" lang="zh-CN" altLang="en-US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CB253682-33A2-9DEB-4C4F-91FECDF98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49" y="4052330"/>
                <a:ext cx="1104406" cy="419673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D78C0ECB-4BDB-B745-06A8-36BB5A38B848}"/>
              </a:ext>
            </a:extLst>
          </p:cNvPr>
          <p:cNvSpPr/>
          <p:nvPr/>
        </p:nvSpPr>
        <p:spPr>
          <a:xfrm>
            <a:off x="7665960" y="4052330"/>
            <a:ext cx="428790" cy="4196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072522AA-FC0F-7068-0CBA-0BA201074278}"/>
              </a:ext>
            </a:extLst>
          </p:cNvPr>
          <p:cNvSpPr/>
          <p:nvPr/>
        </p:nvSpPr>
        <p:spPr>
          <a:xfrm>
            <a:off x="8087286" y="4052330"/>
            <a:ext cx="428790" cy="419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1B061B-79B6-7E79-E3F2-DC251B4B3BE4}"/>
                  </a:ext>
                </a:extLst>
              </p:cNvPr>
              <p:cNvSpPr/>
              <p:nvPr/>
            </p:nvSpPr>
            <p:spPr>
              <a:xfrm>
                <a:off x="6566349" y="4678710"/>
                <a:ext cx="1104406" cy="4196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</a:t>
                </a:r>
                <a:r>
                  <a:rPr lang="en-US" altLang="zh-CN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d</a:t>
                </a:r>
                <a:endParaRPr kumimoji="1" lang="zh-CN" altLang="en-US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1B061B-79B6-7E79-E3F2-DC251B4B3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49" y="4678710"/>
                <a:ext cx="1104406" cy="419673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>
            <a:extLst>
              <a:ext uri="{FF2B5EF4-FFF2-40B4-BE49-F238E27FC236}">
                <a16:creationId xmlns:a16="http://schemas.microsoft.com/office/drawing/2014/main" id="{B55A8A88-7615-1AF9-E64D-DFE942B49E3C}"/>
              </a:ext>
            </a:extLst>
          </p:cNvPr>
          <p:cNvSpPr/>
          <p:nvPr/>
        </p:nvSpPr>
        <p:spPr>
          <a:xfrm>
            <a:off x="7665960" y="4678710"/>
            <a:ext cx="428790" cy="4196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3B364701-6674-CE01-C22C-7EA50909416B}"/>
              </a:ext>
            </a:extLst>
          </p:cNvPr>
          <p:cNvSpPr/>
          <p:nvPr/>
        </p:nvSpPr>
        <p:spPr>
          <a:xfrm>
            <a:off x="8087286" y="4678710"/>
            <a:ext cx="428790" cy="419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6" name="Straight Arrow Connector 124">
            <a:extLst>
              <a:ext uri="{FF2B5EF4-FFF2-40B4-BE49-F238E27FC236}">
                <a16:creationId xmlns:a16="http://schemas.microsoft.com/office/drawing/2014/main" id="{3318DA7A-8473-A537-9C80-56B046A92ECD}"/>
              </a:ext>
            </a:extLst>
          </p:cNvPr>
          <p:cNvCxnSpPr>
            <a:cxnSpLocks/>
            <a:stCxn id="9" idx="7"/>
            <a:endCxn id="6" idx="3"/>
          </p:cNvCxnSpPr>
          <p:nvPr/>
        </p:nvCxnSpPr>
        <p:spPr>
          <a:xfrm flipV="1">
            <a:off x="4326847" y="3499847"/>
            <a:ext cx="1100934" cy="737733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24">
            <a:extLst>
              <a:ext uri="{FF2B5EF4-FFF2-40B4-BE49-F238E27FC236}">
                <a16:creationId xmlns:a16="http://schemas.microsoft.com/office/drawing/2014/main" id="{FA11C2A7-E557-C51E-5451-34804A7DC81B}"/>
              </a:ext>
            </a:extLst>
          </p:cNvPr>
          <p:cNvCxnSpPr>
            <a:cxnSpLocks/>
            <a:stCxn id="34" idx="7"/>
            <a:endCxn id="32" idx="3"/>
          </p:cNvCxnSpPr>
          <p:nvPr/>
        </p:nvCxnSpPr>
        <p:spPr>
          <a:xfrm flipV="1">
            <a:off x="4326847" y="5445358"/>
            <a:ext cx="1100934" cy="737733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DD611BCF-DA9B-647C-9CAD-3F32996717F4}"/>
                  </a:ext>
                </a:extLst>
              </p:cNvPr>
              <p:cNvSpPr/>
              <p:nvPr/>
            </p:nvSpPr>
            <p:spPr>
              <a:xfrm>
                <a:off x="6566349" y="5316354"/>
                <a:ext cx="1104406" cy="4196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</a:t>
                </a:r>
                <a:r>
                  <a:rPr lang="en-US" altLang="zh-CN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b</a:t>
                </a:r>
                <a:endParaRPr kumimoji="1" lang="zh-CN" altLang="en-US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DD611BCF-DA9B-647C-9CAD-3F3299671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49" y="5316354"/>
                <a:ext cx="1104406" cy="419673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矩形 178">
            <a:extLst>
              <a:ext uri="{FF2B5EF4-FFF2-40B4-BE49-F238E27FC236}">
                <a16:creationId xmlns:a16="http://schemas.microsoft.com/office/drawing/2014/main" id="{A9C23316-33D0-730F-D47F-4EDFFB21EC20}"/>
              </a:ext>
            </a:extLst>
          </p:cNvPr>
          <p:cNvSpPr/>
          <p:nvPr/>
        </p:nvSpPr>
        <p:spPr>
          <a:xfrm>
            <a:off x="7665960" y="5316354"/>
            <a:ext cx="428790" cy="4196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5FC9B337-F9D8-0F2C-98BC-390B12B4880F}"/>
              </a:ext>
            </a:extLst>
          </p:cNvPr>
          <p:cNvSpPr/>
          <p:nvPr/>
        </p:nvSpPr>
        <p:spPr>
          <a:xfrm>
            <a:off x="8087286" y="5316354"/>
            <a:ext cx="428790" cy="419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75D25E79-5A1F-2899-3DB8-DD4AF9F0D3FA}"/>
                  </a:ext>
                </a:extLst>
              </p:cNvPr>
              <p:cNvSpPr/>
              <p:nvPr/>
            </p:nvSpPr>
            <p:spPr>
              <a:xfrm>
                <a:off x="6566349" y="5732898"/>
                <a:ext cx="1104406" cy="4196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</a:t>
                </a:r>
                <a:r>
                  <a:rPr lang="en-US" altLang="zh-CN" b="1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1" lang="en-US" altLang="zh-CN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d</a:t>
                </a:r>
                <a:endParaRPr kumimoji="1" lang="zh-CN" altLang="en-US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75D25E79-5A1F-2899-3DB8-DD4AF9F0D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49" y="5732898"/>
                <a:ext cx="1104406" cy="419673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矩形 182">
            <a:extLst>
              <a:ext uri="{FF2B5EF4-FFF2-40B4-BE49-F238E27FC236}">
                <a16:creationId xmlns:a16="http://schemas.microsoft.com/office/drawing/2014/main" id="{28717CF7-5239-1682-5010-6A03C6258132}"/>
              </a:ext>
            </a:extLst>
          </p:cNvPr>
          <p:cNvSpPr/>
          <p:nvPr/>
        </p:nvSpPr>
        <p:spPr>
          <a:xfrm>
            <a:off x="7665960" y="5732898"/>
            <a:ext cx="428790" cy="4196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C7A5BD94-0D02-2225-10F6-271A299889F4}"/>
              </a:ext>
            </a:extLst>
          </p:cNvPr>
          <p:cNvSpPr/>
          <p:nvPr/>
        </p:nvSpPr>
        <p:spPr>
          <a:xfrm>
            <a:off x="8087286" y="5732898"/>
            <a:ext cx="428790" cy="4196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kumimoji="1" lang="zh-CN" altLang="en-US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55E9B397-8FC0-9600-CD7C-A374CEFA1C6E}"/>
              </a:ext>
            </a:extLst>
          </p:cNvPr>
          <p:cNvSpPr txBox="1"/>
          <p:nvPr/>
        </p:nvSpPr>
        <p:spPr>
          <a:xfrm>
            <a:off x="1167335" y="3685324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已闭合快照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 snapshot(x)</a:t>
            </a: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6C6C60A6-BC60-4DA3-214C-F439FE70DFC2}"/>
              </a:ext>
            </a:extLst>
          </p:cNvPr>
          <p:cNvSpPr txBox="1"/>
          <p:nvPr/>
        </p:nvSpPr>
        <p:spPr>
          <a:xfrm>
            <a:off x="940059" y="5579254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未闭合快照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 snapshot(x+1)</a:t>
            </a:r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F599D975-9203-6FD1-C0DE-D952702F978A}"/>
              </a:ext>
            </a:extLst>
          </p:cNvPr>
          <p:cNvSpPr/>
          <p:nvPr/>
        </p:nvSpPr>
        <p:spPr>
          <a:xfrm>
            <a:off x="7511580" y="4036447"/>
            <a:ext cx="1237983" cy="435556"/>
          </a:xfrm>
          <a:prstGeom prst="ellipse">
            <a:avLst/>
          </a:prstGeom>
          <a:ln w="34925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201" name="圆角矩形标注 200">
            <a:extLst>
              <a:ext uri="{FF2B5EF4-FFF2-40B4-BE49-F238E27FC236}">
                <a16:creationId xmlns:a16="http://schemas.microsoft.com/office/drawing/2014/main" id="{131A5F28-0480-1E56-FF48-E0037A2185E7}"/>
              </a:ext>
            </a:extLst>
          </p:cNvPr>
          <p:cNvSpPr/>
          <p:nvPr/>
        </p:nvSpPr>
        <p:spPr>
          <a:xfrm>
            <a:off x="8972668" y="3343603"/>
            <a:ext cx="1805927" cy="578107"/>
          </a:xfrm>
          <a:prstGeom prst="wedgeRoundRectCallout">
            <a:avLst>
              <a:gd name="adj1" fmla="val -100032"/>
              <a:gd name="adj2" fmla="val 8724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在未闭合快照上变为不可见</a:t>
            </a:r>
          </a:p>
        </p:txBody>
      </p:sp>
      <p:sp>
        <p:nvSpPr>
          <p:cNvPr id="202" name="圆角矩形标注 201">
            <a:extLst>
              <a:ext uri="{FF2B5EF4-FFF2-40B4-BE49-F238E27FC236}">
                <a16:creationId xmlns:a16="http://schemas.microsoft.com/office/drawing/2014/main" id="{A1EAB4DC-1C2A-EE15-0B92-43018DC8B479}"/>
              </a:ext>
            </a:extLst>
          </p:cNvPr>
          <p:cNvSpPr/>
          <p:nvPr/>
        </p:nvSpPr>
        <p:spPr>
          <a:xfrm>
            <a:off x="9309750" y="4141076"/>
            <a:ext cx="1805926" cy="523933"/>
          </a:xfrm>
          <a:prstGeom prst="wedgeRoundRectCallout">
            <a:avLst>
              <a:gd name="adj1" fmla="val -97138"/>
              <a:gd name="adj2" fmla="val -2543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在已闭合快照上仍为可见</a:t>
            </a:r>
          </a:p>
        </p:txBody>
      </p:sp>
      <p:sp>
        <p:nvSpPr>
          <p:cNvPr id="205" name="椭圆 204">
            <a:extLst>
              <a:ext uri="{FF2B5EF4-FFF2-40B4-BE49-F238E27FC236}">
                <a16:creationId xmlns:a16="http://schemas.microsoft.com/office/drawing/2014/main" id="{1E170332-4E9A-B04A-B142-0C0D546F4BA8}"/>
              </a:ext>
            </a:extLst>
          </p:cNvPr>
          <p:cNvSpPr/>
          <p:nvPr/>
        </p:nvSpPr>
        <p:spPr>
          <a:xfrm>
            <a:off x="7475758" y="5732898"/>
            <a:ext cx="1237983" cy="43555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206" name="圆角矩形标注 205">
            <a:extLst>
              <a:ext uri="{FF2B5EF4-FFF2-40B4-BE49-F238E27FC236}">
                <a16:creationId xmlns:a16="http://schemas.microsoft.com/office/drawing/2014/main" id="{D790448F-CCEC-039C-6FA0-9BC007FDDB54}"/>
              </a:ext>
            </a:extLst>
          </p:cNvPr>
          <p:cNvSpPr/>
          <p:nvPr/>
        </p:nvSpPr>
        <p:spPr>
          <a:xfrm>
            <a:off x="9063250" y="5214166"/>
            <a:ext cx="1805927" cy="578107"/>
          </a:xfrm>
          <a:prstGeom prst="wedgeRoundRectCallout">
            <a:avLst>
              <a:gd name="adj1" fmla="val -104745"/>
              <a:gd name="adj2" fmla="val 5442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在未闭合快照上变为可见</a:t>
            </a:r>
          </a:p>
        </p:txBody>
      </p:sp>
      <p:sp>
        <p:nvSpPr>
          <p:cNvPr id="207" name="圆角矩形标注 206">
            <a:extLst>
              <a:ext uri="{FF2B5EF4-FFF2-40B4-BE49-F238E27FC236}">
                <a16:creationId xmlns:a16="http://schemas.microsoft.com/office/drawing/2014/main" id="{CB58D14A-30AC-F4CD-0767-90FDFE8762F6}"/>
              </a:ext>
            </a:extLst>
          </p:cNvPr>
          <p:cNvSpPr/>
          <p:nvPr/>
        </p:nvSpPr>
        <p:spPr>
          <a:xfrm>
            <a:off x="9309751" y="6018837"/>
            <a:ext cx="1805926" cy="563717"/>
          </a:xfrm>
          <a:prstGeom prst="wedgeRoundRectCallout">
            <a:avLst>
              <a:gd name="adj1" fmla="val -95945"/>
              <a:gd name="adj2" fmla="val -5204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在已闭合快照上仍为不可见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7" grpId="0" animBg="1"/>
      <p:bldP spid="31" grpId="0" animBg="1"/>
      <p:bldP spid="32" grpId="0" animBg="1"/>
      <p:bldP spid="34" grpId="0" animBg="1"/>
      <p:bldP spid="36" grpId="0" animBg="1"/>
      <p:bldP spid="51" grpId="0" animBg="1"/>
      <p:bldP spid="52" grpId="0"/>
      <p:bldP spid="53" grpId="0" animBg="1"/>
      <p:bldP spid="54" grpId="0"/>
      <p:bldP spid="57" grpId="0" animBg="1"/>
      <p:bldP spid="58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97" grpId="0" animBg="1"/>
      <p:bldP spid="98" grpId="0" animBg="1"/>
      <p:bldP spid="99" grpId="0" animBg="1"/>
      <p:bldP spid="178" grpId="0" animBg="1"/>
      <p:bldP spid="179" grpId="0" animBg="1"/>
      <p:bldP spid="180" grpId="0" animBg="1"/>
      <p:bldP spid="181" grpId="0" animBg="1"/>
      <p:bldP spid="183" grpId="0" animBg="1"/>
      <p:bldP spid="185" grpId="0" animBg="1"/>
      <p:bldP spid="199" grpId="0"/>
      <p:bldP spid="200" grpId="0"/>
      <p:bldP spid="204" grpId="0" animBg="1"/>
      <p:bldP spid="201" grpId="0" animBg="1"/>
      <p:bldP spid="202" grpId="0" animBg="1"/>
      <p:bldP spid="205" grpId="0" animBg="1"/>
      <p:bldP spid="206" grpId="0" animBg="1"/>
      <p:bldP spid="20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8" y="328119"/>
            <a:ext cx="11173231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以顶点为中心的编程模型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5A7A79-90D9-D9F0-7012-EAC48B09A0B8}"/>
              </a:ext>
            </a:extLst>
          </p:cNvPr>
          <p:cNvSpPr txBox="1"/>
          <p:nvPr/>
        </p:nvSpPr>
        <p:spPr>
          <a:xfrm>
            <a:off x="1244384" y="1379050"/>
            <a:ext cx="10494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我们提出了</a:t>
            </a:r>
            <a:r>
              <a:rPr lang="en" altLang="zh-CN" sz="240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SGraph</a:t>
            </a: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系统，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一个可以自动生成所有索引构建和维护，以及查询剪枝逻辑的系统。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5B1674-70A3-3C90-71D0-CB1D47A675C0}"/>
              </a:ext>
            </a:extLst>
          </p:cNvPr>
          <p:cNvSpPr txBox="1"/>
          <p:nvPr/>
        </p:nvSpPr>
        <p:spPr>
          <a:xfrm>
            <a:off x="6096000" y="4184112"/>
            <a:ext cx="5530004" cy="13849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" altLang="zh-CN" sz="14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Expressing the triangle </a:t>
            </a:r>
            <a:r>
              <a:rPr lang="en" altLang="zh-CN" sz="1400" b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inequility</a:t>
            </a:r>
            <a:endParaRPr lang="en" altLang="zh-CN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400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Zero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... }</a:t>
            </a:r>
          </a:p>
          <a:p>
            <a:r>
              <a:rPr lang="en" altLang="zh-CN" sz="1400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Inf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... }</a:t>
            </a:r>
          </a:p>
          <a:p>
            <a:r>
              <a:rPr lang="en" altLang="zh-CN" sz="1400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... }</a:t>
            </a:r>
          </a:p>
          <a:p>
            <a:r>
              <a:rPr lang="en" altLang="zh-CN" sz="1400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Minus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... }</a:t>
            </a:r>
          </a:p>
          <a:p>
            <a:r>
              <a:rPr lang="en" altLang="zh-CN" sz="1400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LargerOrEqual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r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Bool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... 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1D0F64-B297-AC47-2ADF-CDAE230A63DC}"/>
              </a:ext>
            </a:extLst>
          </p:cNvPr>
          <p:cNvSpPr txBox="1"/>
          <p:nvPr/>
        </p:nvSpPr>
        <p:spPr>
          <a:xfrm>
            <a:off x="567901" y="4184113"/>
            <a:ext cx="5215680" cy="13849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" altLang="zh-CN" sz="1400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OnActivate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Vertex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update </a:t>
            </a:r>
            <a:r>
              <a:rPr lang="en" altLang="zh-CN" sz="1400">
                <a:solidFill>
                  <a:srgbClr val="267F99"/>
                </a:solidFill>
                <a:latin typeface="Menlo" panose="020B0609030804020204" pitchFamily="49" charset="0"/>
              </a:rPr>
              <a:t>Value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" altLang="zh-CN" sz="14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for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4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:= </a:t>
            </a:r>
            <a:r>
              <a:rPr lang="en" altLang="zh-CN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v.</a:t>
            </a:r>
            <a:r>
              <a:rPr lang="en" altLang="zh-CN" sz="14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outgoingEdges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" altLang="zh-CN" sz="14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    // Send update to e's target vertex</a:t>
            </a:r>
            <a:endParaRPr lang="en" altLang="zh-CN" sz="14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...; </a:t>
            </a:r>
            <a:r>
              <a:rPr lang="en" altLang="zh-CN" sz="14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TryActivate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4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e.target</a:t>
            </a:r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....); ...;</a:t>
            </a:r>
          </a:p>
          <a:p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" altLang="zh-CN" sz="1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94D287-223D-EC88-892D-9095B2A4A331}"/>
              </a:ext>
            </a:extLst>
          </p:cNvPr>
          <p:cNvSpPr txBox="1"/>
          <p:nvPr/>
        </p:nvSpPr>
        <p:spPr>
          <a:xfrm>
            <a:off x="1244384" y="2330810"/>
            <a:ext cx="10494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用户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API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一个顶点程序 </a:t>
            </a:r>
            <a:r>
              <a:rPr lang="en-US" altLang="zh-CN" sz="240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OnActivate</a:t>
            </a:r>
            <a:endParaRPr lang="en-US" altLang="zh-CN" sz="2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五个用于说明图上三角不等式的简单函数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Zero, Inf, Add, Minus, </a:t>
            </a:r>
            <a:r>
              <a:rPr lang="en-US" altLang="zh-CN" sz="240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LargerOrEqual</a:t>
            </a:r>
            <a:endParaRPr lang="en-US" altLang="zh-CN" sz="2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76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8" y="328119"/>
            <a:ext cx="11173231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实验设置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BF8BDB-2404-A7CD-7DD2-2565BFE5D17C}"/>
              </a:ext>
            </a:extLst>
          </p:cNvPr>
          <p:cNvSpPr txBox="1">
            <a:spLocks/>
          </p:cNvSpPr>
          <p:nvPr/>
        </p:nvSpPr>
        <p:spPr>
          <a:xfrm>
            <a:off x="1231392" y="1150836"/>
            <a:ext cx="8815134" cy="207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D00945-4A1E-4B37-80BC-9042F2B8825B}"/>
              </a:ext>
            </a:extLst>
          </p:cNvPr>
          <p:cNvSpPr txBox="1"/>
          <p:nvPr/>
        </p:nvSpPr>
        <p:spPr>
          <a:xfrm>
            <a:off x="1231392" y="1234407"/>
            <a:ext cx="53165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实验环境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 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节点的集群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每个节点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个物理核心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每个节点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375GB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的内存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200Gbps InfiniBand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网卡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B0F333-92F4-05EA-A636-945EE07767F8}"/>
              </a:ext>
            </a:extLst>
          </p:cNvPr>
          <p:cNvSpPr txBox="1"/>
          <p:nvPr/>
        </p:nvSpPr>
        <p:spPr>
          <a:xfrm>
            <a:off x="1231392" y="3242188"/>
            <a:ext cx="8154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点到点查询算法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D5A1E5-7F84-B92D-722E-C843AD7761DB}"/>
              </a:ext>
            </a:extLst>
          </p:cNvPr>
          <p:cNvSpPr txBox="1"/>
          <p:nvPr/>
        </p:nvSpPr>
        <p:spPr>
          <a:xfrm>
            <a:off x="6538276" y="1234407"/>
            <a:ext cx="5316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真实世界图数据集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77E5ADA8-5300-9B3A-A05D-B13DDFD93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26513"/>
              </p:ext>
            </p:extLst>
          </p:nvPr>
        </p:nvGraphicFramePr>
        <p:xfrm>
          <a:off x="7052442" y="1710161"/>
          <a:ext cx="4802388" cy="17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713">
                  <a:extLst>
                    <a:ext uri="{9D8B030D-6E8A-4147-A177-3AD203B41FA5}">
                      <a16:colId xmlns:a16="http://schemas.microsoft.com/office/drawing/2014/main" val="2661163294"/>
                    </a:ext>
                  </a:extLst>
                </a:gridCol>
                <a:gridCol w="950873">
                  <a:extLst>
                    <a:ext uri="{9D8B030D-6E8A-4147-A177-3AD203B41FA5}">
                      <a16:colId xmlns:a16="http://schemas.microsoft.com/office/drawing/2014/main" val="1725031712"/>
                    </a:ext>
                  </a:extLst>
                </a:gridCol>
                <a:gridCol w="893380">
                  <a:extLst>
                    <a:ext uri="{9D8B030D-6E8A-4147-A177-3AD203B41FA5}">
                      <a16:colId xmlns:a16="http://schemas.microsoft.com/office/drawing/2014/main" val="2896356000"/>
                    </a:ext>
                  </a:extLst>
                </a:gridCol>
                <a:gridCol w="1281422">
                  <a:extLst>
                    <a:ext uri="{9D8B030D-6E8A-4147-A177-3AD203B41FA5}">
                      <a16:colId xmlns:a16="http://schemas.microsoft.com/office/drawing/2014/main" val="191546339"/>
                    </a:ext>
                  </a:extLst>
                </a:gridCol>
              </a:tblGrid>
              <a:tr h="3519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图数据集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顶点数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边数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55071"/>
                  </a:ext>
                </a:extLst>
              </a:tr>
              <a:tr h="3519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Twitter-2010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41.7M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1.47B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有向图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13830"/>
                  </a:ext>
                </a:extLst>
              </a:tr>
              <a:tr h="3519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Friendster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65.6M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1.81B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无向图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60610"/>
                  </a:ext>
                </a:extLst>
              </a:tr>
              <a:tr h="3519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UK-2007-05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106M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3.74B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有向图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074830"/>
                  </a:ext>
                </a:extLst>
              </a:tr>
              <a:tr h="3519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Gsh-2015-host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68.7M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1.80B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有向图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7928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6">
                <a:extLst>
                  <a:ext uri="{FF2B5EF4-FFF2-40B4-BE49-F238E27FC236}">
                    <a16:creationId xmlns:a16="http://schemas.microsoft.com/office/drawing/2014/main" id="{42B51C9B-DD3B-0806-AE0A-A26C115002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119950"/>
                  </p:ext>
                </p:extLst>
              </p:nvPr>
            </p:nvGraphicFramePr>
            <p:xfrm>
              <a:off x="1755228" y="3798277"/>
              <a:ext cx="9154510" cy="2682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91538">
                      <a:extLst>
                        <a:ext uri="{9D8B030D-6E8A-4147-A177-3AD203B41FA5}">
                          <a16:colId xmlns:a16="http://schemas.microsoft.com/office/drawing/2014/main" val="2661163294"/>
                        </a:ext>
                      </a:extLst>
                    </a:gridCol>
                    <a:gridCol w="1397725">
                      <a:extLst>
                        <a:ext uri="{9D8B030D-6E8A-4147-A177-3AD203B41FA5}">
                          <a16:colId xmlns:a16="http://schemas.microsoft.com/office/drawing/2014/main" val="3290844702"/>
                        </a:ext>
                      </a:extLst>
                    </a:gridCol>
                    <a:gridCol w="1423852">
                      <a:extLst>
                        <a:ext uri="{9D8B030D-6E8A-4147-A177-3AD203B41FA5}">
                          <a16:colId xmlns:a16="http://schemas.microsoft.com/office/drawing/2014/main" val="1725031712"/>
                        </a:ext>
                      </a:extLst>
                    </a:gridCol>
                    <a:gridCol w="1489166">
                      <a:extLst>
                        <a:ext uri="{9D8B030D-6E8A-4147-A177-3AD203B41FA5}">
                          <a16:colId xmlns:a16="http://schemas.microsoft.com/office/drawing/2014/main" val="2896356000"/>
                        </a:ext>
                      </a:extLst>
                    </a:gridCol>
                    <a:gridCol w="1452229">
                      <a:extLst>
                        <a:ext uri="{9D8B030D-6E8A-4147-A177-3AD203B41FA5}">
                          <a16:colId xmlns:a16="http://schemas.microsoft.com/office/drawing/2014/main" val="191546339"/>
                        </a:ext>
                      </a:extLst>
                    </a:gridCol>
                  </a:tblGrid>
                  <a:tr h="328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>
                              <a:solidFill>
                                <a:schemeClr val="bg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" sz="1600" b="0">
                              <a:solidFill>
                                <a:schemeClr val="bg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缩写</a:t>
                          </a:r>
                          <a:endParaRPr lang="zh-CN" altLang="en-US" sz="1600" b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⊖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err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⪰</m:t>
                                </m:r>
                                <m:r>
                                  <a:rPr lang="en-US" altLang="zh-CN" sz="1600" b="0" i="1" err="1" smtClean="0"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6155071"/>
                      </a:ext>
                    </a:extLst>
                  </a:tr>
                  <a:tr h="328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最短路径</a:t>
                          </a:r>
                          <a:endParaRPr lang="en-US" altLang="zh-CN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PPSP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3413830"/>
                      </a:ext>
                    </a:extLst>
                  </a:tr>
                  <a:tr h="328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维特比算法</a:t>
                          </a:r>
                          <a:endParaRPr lang="en-US" altLang="zh-CN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Viterbi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 × 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÷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860610"/>
                      </a:ext>
                    </a:extLst>
                  </a:tr>
                  <a:tr h="3282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最宽路径</a:t>
                          </a:r>
                          <a:endParaRPr lang="en-US" altLang="zh-CN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PPWP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⁡(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?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:∞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2074830"/>
                      </a:ext>
                    </a:extLst>
                  </a:tr>
                  <a:tr h="3282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b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最窄路径</a:t>
                          </a:r>
                          <a:endParaRPr lang="en-US" altLang="zh-CN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PPNP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𝑎𝑥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⁡(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&gt;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?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:0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7792878"/>
                      </a:ext>
                    </a:extLst>
                  </a:tr>
                  <a:tr h="3282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宽度优先搜索</a:t>
                          </a:r>
                          <a:endParaRPr lang="en-US" altLang="zh-CN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BFS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8277755"/>
                      </a:ext>
                    </a:extLst>
                  </a:tr>
                  <a:tr h="3282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可达性查询</a:t>
                          </a:r>
                          <a:endParaRPr lang="en-US" altLang="zh-CN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Reach.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nor/>
                                  </m:rPr>
                                  <a:rPr lang="en" altLang="zh-CN" sz="16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∧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∨¬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2297103"/>
                      </a:ext>
                    </a:extLst>
                  </a:tr>
                  <a:tr h="3282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连通性查询</a:t>
                          </a:r>
                          <a:endParaRPr lang="en-US" altLang="zh-CN" sz="160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Conn.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nor/>
                                  </m:rPr>
                                  <a:rPr lang="en" altLang="zh-CN" sz="16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∧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∨¬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zh-CN" altLang="en-US" sz="1600" b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13736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6">
                <a:extLst>
                  <a:ext uri="{FF2B5EF4-FFF2-40B4-BE49-F238E27FC236}">
                    <a16:creationId xmlns:a16="http://schemas.microsoft.com/office/drawing/2014/main" id="{42B51C9B-DD3B-0806-AE0A-A26C115002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119950"/>
                  </p:ext>
                </p:extLst>
              </p:nvPr>
            </p:nvGraphicFramePr>
            <p:xfrm>
              <a:off x="1755228" y="3798277"/>
              <a:ext cx="9154510" cy="2682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91538">
                      <a:extLst>
                        <a:ext uri="{9D8B030D-6E8A-4147-A177-3AD203B41FA5}">
                          <a16:colId xmlns:a16="http://schemas.microsoft.com/office/drawing/2014/main" val="2661163294"/>
                        </a:ext>
                      </a:extLst>
                    </a:gridCol>
                    <a:gridCol w="1397725">
                      <a:extLst>
                        <a:ext uri="{9D8B030D-6E8A-4147-A177-3AD203B41FA5}">
                          <a16:colId xmlns:a16="http://schemas.microsoft.com/office/drawing/2014/main" val="3290844702"/>
                        </a:ext>
                      </a:extLst>
                    </a:gridCol>
                    <a:gridCol w="1423852">
                      <a:extLst>
                        <a:ext uri="{9D8B030D-6E8A-4147-A177-3AD203B41FA5}">
                          <a16:colId xmlns:a16="http://schemas.microsoft.com/office/drawing/2014/main" val="1725031712"/>
                        </a:ext>
                      </a:extLst>
                    </a:gridCol>
                    <a:gridCol w="1489166">
                      <a:extLst>
                        <a:ext uri="{9D8B030D-6E8A-4147-A177-3AD203B41FA5}">
                          <a16:colId xmlns:a16="http://schemas.microsoft.com/office/drawing/2014/main" val="2896356000"/>
                        </a:ext>
                      </a:extLst>
                    </a:gridCol>
                    <a:gridCol w="1452229">
                      <a:extLst>
                        <a:ext uri="{9D8B030D-6E8A-4147-A177-3AD203B41FA5}">
                          <a16:colId xmlns:a16="http://schemas.microsoft.com/office/drawing/2014/main" val="191546339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>
                              <a:solidFill>
                                <a:schemeClr val="bg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算法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" sz="1600" b="0" dirty="0">
                              <a:solidFill>
                                <a:schemeClr val="bg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缩写</a:t>
                          </a:r>
                          <a:endParaRPr lang="zh-CN" altLang="en-US" sz="1600" b="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38393" t="-7407" r="-208929" b="-7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19658" t="-7407" r="-100000" b="-7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28696" t="-7407" r="-1739" b="-7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15507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最短路径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PPSP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38393" t="-111538" r="-208929" b="-6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19658" t="-111538" r="-100000" b="-6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28696" t="-111538" r="-1739" b="-6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341383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维特比算法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Viterbi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38393" t="-203704" r="-208929" b="-5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19658" t="-203704" r="-100000" b="-5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28696" t="-203704" r="-1739" b="-5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78606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最宽路径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PPWP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38393" t="-315385" r="-208929" b="-4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19658" t="-315385" r="-100000" b="-4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28696" t="-315385" r="-1739" b="-42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483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b="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最窄路径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PPNP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38393" t="-400000" r="-208929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19658" t="-400000" r="-100000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28696" t="-400000" r="-1739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77928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宽度优先搜索</a:t>
                          </a:r>
                          <a:endParaRPr lang="en-US" altLang="zh-CN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BFS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38393" t="-519231" r="-208929" b="-2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19658" t="-519231" r="-100000" b="-2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28696" t="-519231" r="-1739" b="-22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827775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可达性查询</a:t>
                          </a:r>
                          <a:endParaRPr lang="en-US" altLang="zh-CN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Reach.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38393" t="-596296" r="-208929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19658" t="-596296" r="-100000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28696" t="-596296" r="-1739" b="-1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229710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连通性查询</a:t>
                          </a:r>
                          <a:endParaRPr lang="en-US" altLang="zh-CN" sz="1600" dirty="0"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Microsoft YaHei" panose="020B0503020204020204" pitchFamily="34" charset="-122"/>
                              <a:ea typeface="Microsoft YaHei" panose="020B0503020204020204" pitchFamily="34" charset="-122"/>
                              <a:cs typeface="Times New Roman" panose="02020603050405020304" pitchFamily="18" charset="0"/>
                            </a:rPr>
                            <a:t>Conn.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38393" t="-723077" r="-208929" b="-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419658" t="-723077" r="-100000" b="-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528696" t="-723077" r="-1739" b="-1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1373654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323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8" y="328119"/>
            <a:ext cx="11173231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实验结果：查询性能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BF8BDB-2404-A7CD-7DD2-2565BFE5D17C}"/>
              </a:ext>
            </a:extLst>
          </p:cNvPr>
          <p:cNvSpPr txBox="1">
            <a:spLocks/>
          </p:cNvSpPr>
          <p:nvPr/>
        </p:nvSpPr>
        <p:spPr>
          <a:xfrm>
            <a:off x="1231392" y="1244620"/>
            <a:ext cx="8815134" cy="207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D00945-4A1E-4B37-80BC-9042F2B8825B}"/>
              </a:ext>
            </a:extLst>
          </p:cNvPr>
          <p:cNvSpPr txBox="1"/>
          <p:nvPr/>
        </p:nvSpPr>
        <p:spPr>
          <a:xfrm>
            <a:off x="1231391" y="1135063"/>
            <a:ext cx="10073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相对于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PnP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的查询加速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01B74D4-137E-28E6-D0EB-41D79B508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242147"/>
              </p:ext>
            </p:extLst>
          </p:nvPr>
        </p:nvGraphicFramePr>
        <p:xfrm>
          <a:off x="1816925" y="1805794"/>
          <a:ext cx="881513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487">
                  <a:extLst>
                    <a:ext uri="{9D8B030D-6E8A-4147-A177-3AD203B41FA5}">
                      <a16:colId xmlns:a16="http://schemas.microsoft.com/office/drawing/2014/main" val="2661163294"/>
                    </a:ext>
                  </a:extLst>
                </a:gridCol>
                <a:gridCol w="1073246">
                  <a:extLst>
                    <a:ext uri="{9D8B030D-6E8A-4147-A177-3AD203B41FA5}">
                      <a16:colId xmlns:a16="http://schemas.microsoft.com/office/drawing/2014/main" val="1725031712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2896356000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191546339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2862004493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217776768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4042193867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3482272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图数据集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PPSP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Viterbi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PPWP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PPNP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BFS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Reach.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Conn.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5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Twitter-2010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10.9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10.8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79.1</a:t>
                      </a: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75.7</a:t>
                      </a:r>
                      <a:r>
                        <a:rPr lang="en-US" altLang="zh-CN" sz="1600" b="0" kern="120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rgbClr val="00B05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1.33</a:t>
                      </a:r>
                      <a:r>
                        <a:rPr lang="en-US" altLang="zh-CN" sz="1600" b="0" kern="1200">
                          <a:solidFill>
                            <a:srgbClr val="00B05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00B05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24.9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117</a:t>
                      </a:r>
                      <a:r>
                        <a:rPr lang="en-US" altLang="zh-CN" sz="1600" b="0" kern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13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Friendster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18.0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18.2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1697</a:t>
                      </a:r>
                      <a:r>
                        <a:rPr lang="en-US" altLang="zh-CN" sz="1600" b="0" kern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1605</a:t>
                      </a:r>
                      <a:r>
                        <a:rPr lang="en-US" altLang="zh-CN" sz="1600" b="0" kern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rgbClr val="00B05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1.63</a:t>
                      </a:r>
                      <a:r>
                        <a:rPr lang="en-US" altLang="zh-CN" sz="1600" b="0" kern="1200">
                          <a:solidFill>
                            <a:srgbClr val="00B05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00B05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92.1×</a:t>
                      </a:r>
                      <a:endParaRPr lang="zh-CN" altLang="en-US" sz="16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92.1×</a:t>
                      </a:r>
                      <a:endParaRPr lang="zh-CN" altLang="en-US" sz="16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6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UK-2007-05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18.8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9.28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85.4×</a:t>
                      </a:r>
                      <a:endParaRPr lang="zh-CN" altLang="en-US" sz="16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87.5×</a:t>
                      </a:r>
                      <a:endParaRPr lang="zh-CN" altLang="en-US" sz="16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rgbClr val="00B05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1.22</a:t>
                      </a:r>
                      <a:r>
                        <a:rPr lang="en-US" altLang="zh-CN" sz="1600" b="0" kern="1200">
                          <a:solidFill>
                            <a:srgbClr val="00B05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00B05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33.5×</a:t>
                      </a:r>
                      <a:endParaRPr lang="zh-CN" altLang="en-US" sz="16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289</a:t>
                      </a:r>
                      <a:r>
                        <a:rPr lang="en-US" altLang="zh-CN" sz="1600" b="0" kern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074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Gsh-2015-host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16.6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13.0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63.3×</a:t>
                      </a:r>
                      <a:endParaRPr lang="zh-CN" altLang="en-US" sz="16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65.4×</a:t>
                      </a:r>
                      <a:endParaRPr lang="zh-CN" altLang="en-US" sz="16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rgbClr val="00B05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1.16</a:t>
                      </a:r>
                      <a:r>
                        <a:rPr lang="en-US" altLang="zh-CN" sz="1600" b="0" kern="1200">
                          <a:solidFill>
                            <a:srgbClr val="00B05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00B05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17.2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111</a:t>
                      </a:r>
                      <a:r>
                        <a:rPr lang="en-US" altLang="zh-CN" sz="1600" b="0" kern="1200">
                          <a:solidFill>
                            <a:srgbClr val="FF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792878"/>
                  </a:ext>
                </a:extLst>
              </a:tr>
            </a:tbl>
          </a:graphicData>
        </a:graphic>
      </p:graphicFrame>
      <p:sp>
        <p:nvSpPr>
          <p:cNvPr id="9" name="副标题 2">
            <a:extLst>
              <a:ext uri="{FF2B5EF4-FFF2-40B4-BE49-F238E27FC236}">
                <a16:creationId xmlns:a16="http://schemas.microsoft.com/office/drawing/2014/main" id="{51B482A7-F6AD-FA0A-4CAD-05EDE3098207}"/>
              </a:ext>
            </a:extLst>
          </p:cNvPr>
          <p:cNvSpPr txBox="1">
            <a:spLocks/>
          </p:cNvSpPr>
          <p:nvPr/>
        </p:nvSpPr>
        <p:spPr>
          <a:xfrm>
            <a:off x="1231391" y="3538025"/>
            <a:ext cx="8815134" cy="207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832993-549E-9ACC-608A-C74DF6CEDE8B}"/>
              </a:ext>
            </a:extLst>
          </p:cNvPr>
          <p:cNvSpPr txBox="1"/>
          <p:nvPr/>
        </p:nvSpPr>
        <p:spPr>
          <a:xfrm>
            <a:off x="1231391" y="3891618"/>
            <a:ext cx="10073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相对于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Tripoline+ (Tripoline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的点到点查询版本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的查询加速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表格 6">
            <a:extLst>
              <a:ext uri="{FF2B5EF4-FFF2-40B4-BE49-F238E27FC236}">
                <a16:creationId xmlns:a16="http://schemas.microsoft.com/office/drawing/2014/main" id="{F2FA4D26-5ED5-466C-4948-95581ADBA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29477"/>
              </p:ext>
            </p:extLst>
          </p:nvPr>
        </p:nvGraphicFramePr>
        <p:xfrm>
          <a:off x="1816924" y="4575703"/>
          <a:ext cx="881513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487">
                  <a:extLst>
                    <a:ext uri="{9D8B030D-6E8A-4147-A177-3AD203B41FA5}">
                      <a16:colId xmlns:a16="http://schemas.microsoft.com/office/drawing/2014/main" val="2661163294"/>
                    </a:ext>
                  </a:extLst>
                </a:gridCol>
                <a:gridCol w="1073246">
                  <a:extLst>
                    <a:ext uri="{9D8B030D-6E8A-4147-A177-3AD203B41FA5}">
                      <a16:colId xmlns:a16="http://schemas.microsoft.com/office/drawing/2014/main" val="1725031712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2896356000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191546339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2862004493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217776768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4042193867"/>
                    </a:ext>
                  </a:extLst>
                </a:gridCol>
                <a:gridCol w="991733">
                  <a:extLst>
                    <a:ext uri="{9D8B030D-6E8A-4147-A177-3AD203B41FA5}">
                      <a16:colId xmlns:a16="http://schemas.microsoft.com/office/drawing/2014/main" val="3482272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图数据集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PPSP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Viterbi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PPWP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PPNP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BFS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Reach.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Conn.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5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Twitter-2010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9.29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10.3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3.40</a:t>
                      </a:r>
                      <a:r>
                        <a:rPr lang="en-US" altLang="zh-CN" sz="1600" b="0" kern="12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6">
                            <a:lumMod val="7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3.69</a:t>
                      </a:r>
                      <a:r>
                        <a:rPr lang="en-US" altLang="zh-CN" sz="1600" b="0" kern="12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6">
                            <a:lumMod val="75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9.34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12.0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20.2</a:t>
                      </a: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13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Friendster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18.1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19.9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28.2</a:t>
                      </a: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25.1</a:t>
                      </a: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14.8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28.2</a:t>
                      </a: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28.2</a:t>
                      </a: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6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UK-2007-05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21.2×</a:t>
                      </a:r>
                      <a:endParaRPr lang="zh-CN" altLang="en-US" sz="16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11.5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11.8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13.0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7.93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6.92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37.7</a:t>
                      </a: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074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Gsh-2015-host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16.8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accent2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13.5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5.61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5.61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7.32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8.76</a:t>
                      </a:r>
                      <a:r>
                        <a:rPr lang="en-US" altLang="zh-CN" sz="16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25.3</a:t>
                      </a:r>
                      <a:r>
                        <a:rPr lang="en-US" altLang="zh-CN" sz="16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×</a:t>
                      </a:r>
                      <a:endParaRPr lang="zh-CN" altLang="en-US" sz="16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79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9" y="328119"/>
            <a:ext cx="10373710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亚秒级分析查询的定位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AE6A86-1E10-7F11-014B-33ABD3F9DE1C}"/>
              </a:ext>
            </a:extLst>
          </p:cNvPr>
          <p:cNvSpPr txBox="1"/>
          <p:nvPr/>
        </p:nvSpPr>
        <p:spPr>
          <a:xfrm>
            <a:off x="2164702" y="1337388"/>
            <a:ext cx="2444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联机事务处理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F824FB-345D-4444-C69F-E79D96918B7C}"/>
              </a:ext>
            </a:extLst>
          </p:cNvPr>
          <p:cNvSpPr txBox="1"/>
          <p:nvPr/>
        </p:nvSpPr>
        <p:spPr>
          <a:xfrm>
            <a:off x="5601478" y="1337388"/>
            <a:ext cx="2444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批量数据分析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93B711-2A1E-BAC9-D6E2-4036E420DBFD}"/>
              </a:ext>
            </a:extLst>
          </p:cNvPr>
          <p:cNvSpPr txBox="1"/>
          <p:nvPr/>
        </p:nvSpPr>
        <p:spPr>
          <a:xfrm>
            <a:off x="9038253" y="1337388"/>
            <a:ext cx="2444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在线分析服务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F89C7B-1291-1E9D-33D9-66145E9499A7}"/>
              </a:ext>
            </a:extLst>
          </p:cNvPr>
          <p:cNvSpPr txBox="1"/>
          <p:nvPr/>
        </p:nvSpPr>
        <p:spPr>
          <a:xfrm>
            <a:off x="2164703" y="1337388"/>
            <a:ext cx="2444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联机事务处理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E900ED-B257-A18A-CDDA-208AC51E163A}"/>
              </a:ext>
            </a:extLst>
          </p:cNvPr>
          <p:cNvSpPr txBox="1"/>
          <p:nvPr/>
        </p:nvSpPr>
        <p:spPr>
          <a:xfrm>
            <a:off x="270589" y="2783633"/>
            <a:ext cx="2444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关系型</a:t>
            </a:r>
            <a:endParaRPr lang="en-US" altLang="zh-CN" sz="2800" b="1" dirty="0"/>
          </a:p>
          <a:p>
            <a:r>
              <a:rPr lang="zh-CN" altLang="en-US" sz="2800" b="1" dirty="0"/>
              <a:t>数据库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1CC6B8-BCC8-8018-5B34-C46031A237DE}"/>
              </a:ext>
            </a:extLst>
          </p:cNvPr>
          <p:cNvSpPr txBox="1"/>
          <p:nvPr/>
        </p:nvSpPr>
        <p:spPr>
          <a:xfrm>
            <a:off x="270589" y="4771054"/>
            <a:ext cx="2444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图数</a:t>
            </a:r>
            <a:endParaRPr lang="en-US" altLang="zh-CN" sz="2800" b="1" dirty="0"/>
          </a:p>
          <a:p>
            <a:r>
              <a:rPr lang="zh-CN" altLang="en-US" sz="2800" b="1" dirty="0"/>
              <a:t>据库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D74F43-A694-EFA1-A134-7B6439626967}"/>
              </a:ext>
            </a:extLst>
          </p:cNvPr>
          <p:cNvSpPr txBox="1"/>
          <p:nvPr/>
        </p:nvSpPr>
        <p:spPr>
          <a:xfrm>
            <a:off x="10051211" y="4894294"/>
            <a:ext cx="45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/>
              <a:t>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B191CA-5134-5ED0-8015-4AADF6DE8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669" y="4850357"/>
            <a:ext cx="1500640" cy="5631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374C28-3DC9-15CA-0785-999220D35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070" y="5473371"/>
            <a:ext cx="2035850" cy="4444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7029FD-0105-DCD8-0B6A-26C9CA99BF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52" t="12397" r="17993" b="24566"/>
          <a:stretch/>
        </p:blipFill>
        <p:spPr>
          <a:xfrm>
            <a:off x="3354721" y="4771054"/>
            <a:ext cx="1185211" cy="588609"/>
          </a:xfrm>
          <a:prstGeom prst="rect">
            <a:avLst/>
          </a:prstGeom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F38C4D9C-F4AC-1E44-8BEB-9F1A7068E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29" y="4746900"/>
            <a:ext cx="1736430" cy="63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201325-5069-EB48-DE76-20A14AB8D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9774" y="5444961"/>
            <a:ext cx="1053244" cy="603188"/>
          </a:xfrm>
          <a:prstGeom prst="rect">
            <a:avLst/>
          </a:prstGeom>
        </p:spPr>
      </p:pic>
      <p:pic>
        <p:nvPicPr>
          <p:cNvPr id="15" name="Picture 4" descr="See the source image">
            <a:extLst>
              <a:ext uri="{FF2B5EF4-FFF2-40B4-BE49-F238E27FC236}">
                <a16:creationId xmlns:a16="http://schemas.microsoft.com/office/drawing/2014/main" id="{E5E02FBD-3BDC-77BF-8428-C095E462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43" y="5484789"/>
            <a:ext cx="1599801" cy="5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66792D6-A936-B60C-4A50-5863B79A9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0763" y="5191761"/>
            <a:ext cx="2038350" cy="533400"/>
          </a:xfrm>
          <a:prstGeom prst="rect">
            <a:avLst/>
          </a:prstGeom>
        </p:spPr>
      </p:pic>
      <p:sp>
        <p:nvSpPr>
          <p:cNvPr id="18" name="AutoShape 2" descr="StarRocks_百度百科">
            <a:extLst>
              <a:ext uri="{FF2B5EF4-FFF2-40B4-BE49-F238E27FC236}">
                <a16:creationId xmlns:a16="http://schemas.microsoft.com/office/drawing/2014/main" id="{38B89133-7940-4F9D-A732-2A05207BE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C56B47F-F5D4-05D6-5CDE-77FD156332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5012" y="3276600"/>
            <a:ext cx="2247467" cy="83477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9E52810-9C72-FEBF-75EE-954D741D34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8737" y="2381942"/>
            <a:ext cx="2247467" cy="8946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35975AA-C62F-0342-2139-93C11DF64D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1037" y="3112135"/>
            <a:ext cx="2035850" cy="106891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0233620-AA09-B310-196A-ECAB262472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8019" y="2477198"/>
            <a:ext cx="2715209" cy="849168"/>
          </a:xfrm>
          <a:prstGeom prst="rect">
            <a:avLst/>
          </a:prstGeom>
        </p:spPr>
      </p:pic>
      <p:sp>
        <p:nvSpPr>
          <p:cNvPr id="27" name="AutoShape 4">
            <a:extLst>
              <a:ext uri="{FF2B5EF4-FFF2-40B4-BE49-F238E27FC236}">
                <a16:creationId xmlns:a16="http://schemas.microsoft.com/office/drawing/2014/main" id="{49B73261-DF81-71F3-D641-B4531EAC0A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E3648B7-DE2A-27E1-30F1-A839A9182C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5138" y="3489080"/>
            <a:ext cx="2514794" cy="49375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A6933F9-FC1E-D258-D7D4-669E74F01C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2578" y="2058124"/>
            <a:ext cx="1748867" cy="12310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4566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8" y="328119"/>
            <a:ext cx="11173231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实验结果：顶点激活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BF8BDB-2404-A7CD-7DD2-2565BFE5D17C}"/>
              </a:ext>
            </a:extLst>
          </p:cNvPr>
          <p:cNvSpPr txBox="1">
            <a:spLocks/>
          </p:cNvSpPr>
          <p:nvPr/>
        </p:nvSpPr>
        <p:spPr>
          <a:xfrm>
            <a:off x="1231392" y="1244620"/>
            <a:ext cx="8815134" cy="207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51B482A7-F6AD-FA0A-4CAD-05EDE3098207}"/>
              </a:ext>
            </a:extLst>
          </p:cNvPr>
          <p:cNvSpPr txBox="1">
            <a:spLocks/>
          </p:cNvSpPr>
          <p:nvPr/>
        </p:nvSpPr>
        <p:spPr>
          <a:xfrm>
            <a:off x="1231391" y="3538025"/>
            <a:ext cx="8815134" cy="207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B05144-D634-8112-5192-D54A0077C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26" y="1721444"/>
            <a:ext cx="10346269" cy="391430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232127D-425B-E9F3-7C31-58A23968DA90}"/>
              </a:ext>
            </a:extLst>
          </p:cNvPr>
          <p:cNvSpPr txBox="1"/>
          <p:nvPr/>
        </p:nvSpPr>
        <p:spPr>
          <a:xfrm>
            <a:off x="1231200" y="5707884"/>
            <a:ext cx="11052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" altLang="zh-CN" sz="240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SGraph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达到收敛所需的迭代轮数比其他系统更少</a:t>
            </a:r>
            <a:endParaRPr lang="en" altLang="zh-CN" sz="2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40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SGraph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的顶点激活总数比其他系统小了几个数量级</a:t>
            </a:r>
            <a:endParaRPr lang="en-US" altLang="zh-CN" sz="2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E3A31-C711-6F13-D173-8B3A5CE1624C}"/>
              </a:ext>
            </a:extLst>
          </p:cNvPr>
          <p:cNvSpPr txBox="1"/>
          <p:nvPr/>
        </p:nvSpPr>
        <p:spPr>
          <a:xfrm>
            <a:off x="1231200" y="1134000"/>
            <a:ext cx="10347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UK-2007-05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图上做查询时，每一轮迭代的平均顶点激活次数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724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8" y="328119"/>
            <a:ext cx="11173231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实验结果：分解实验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BF8BDB-2404-A7CD-7DD2-2565BFE5D17C}"/>
              </a:ext>
            </a:extLst>
          </p:cNvPr>
          <p:cNvSpPr txBox="1">
            <a:spLocks/>
          </p:cNvSpPr>
          <p:nvPr/>
        </p:nvSpPr>
        <p:spPr>
          <a:xfrm>
            <a:off x="1231392" y="1244620"/>
            <a:ext cx="8815134" cy="207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51B482A7-F6AD-FA0A-4CAD-05EDE3098207}"/>
              </a:ext>
            </a:extLst>
          </p:cNvPr>
          <p:cNvSpPr txBox="1">
            <a:spLocks/>
          </p:cNvSpPr>
          <p:nvPr/>
        </p:nvSpPr>
        <p:spPr>
          <a:xfrm>
            <a:off x="1231391" y="3403115"/>
            <a:ext cx="8815134" cy="207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419CAE-B50E-324F-04E2-D24D8BC6B037}"/>
              </a:ext>
            </a:extLst>
          </p:cNvPr>
          <p:cNvSpPr txBox="1"/>
          <p:nvPr/>
        </p:nvSpPr>
        <p:spPr>
          <a:xfrm>
            <a:off x="1231390" y="1135063"/>
            <a:ext cx="9868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zh-CN" altLang="en-US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剪枝策略下</a:t>
            </a:r>
            <a:r>
              <a:rPr lang="en" altLang="zh-C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PPSP</a:t>
            </a:r>
            <a:r>
              <a:rPr lang="zh-CN" altLang="e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「</a:t>
            </a:r>
            <a:r>
              <a:rPr lang="zh-CN" altLang="e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加速比</a:t>
            </a:r>
            <a:r>
              <a:rPr lang="en" altLang="zh-C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顶点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激活次数的减少比例」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UB: </a:t>
            </a: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使用基于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上界的剪枝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" altLang="zh-C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LB: </a:t>
            </a:r>
            <a:r>
              <a:rPr lang="zh-CN" altLang="e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使用基于</a:t>
            </a:r>
            <a:r>
              <a:rPr lang="zh-CN" altLang="en-US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下界的剪枝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" altLang="zh-C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BS: </a:t>
            </a:r>
            <a:r>
              <a:rPr lang="zh-CN" altLang="e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使用双向搜索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1E977A-3601-E916-7E60-527665EF6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804498"/>
              </p:ext>
            </p:extLst>
          </p:nvPr>
        </p:nvGraphicFramePr>
        <p:xfrm>
          <a:off x="1593589" y="2983045"/>
          <a:ext cx="9337008" cy="2470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996">
                  <a:extLst>
                    <a:ext uri="{9D8B030D-6E8A-4147-A177-3AD203B41FA5}">
                      <a16:colId xmlns:a16="http://schemas.microsoft.com/office/drawing/2014/main" val="2661163294"/>
                    </a:ext>
                  </a:extLst>
                </a:gridCol>
                <a:gridCol w="1814732">
                  <a:extLst>
                    <a:ext uri="{9D8B030D-6E8A-4147-A177-3AD203B41FA5}">
                      <a16:colId xmlns:a16="http://schemas.microsoft.com/office/drawing/2014/main" val="1725031712"/>
                    </a:ext>
                  </a:extLst>
                </a:gridCol>
                <a:gridCol w="1757000">
                  <a:extLst>
                    <a:ext uri="{9D8B030D-6E8A-4147-A177-3AD203B41FA5}">
                      <a16:colId xmlns:a16="http://schemas.microsoft.com/office/drawing/2014/main" val="2896356000"/>
                    </a:ext>
                  </a:extLst>
                </a:gridCol>
                <a:gridCol w="1830261">
                  <a:extLst>
                    <a:ext uri="{9D8B030D-6E8A-4147-A177-3AD203B41FA5}">
                      <a16:colId xmlns:a16="http://schemas.microsoft.com/office/drawing/2014/main" val="191546339"/>
                    </a:ext>
                  </a:extLst>
                </a:gridCol>
                <a:gridCol w="2082019">
                  <a:extLst>
                    <a:ext uri="{9D8B030D-6E8A-4147-A177-3AD203B41FA5}">
                      <a16:colId xmlns:a16="http://schemas.microsoft.com/office/drawing/2014/main" val="2862004493"/>
                    </a:ext>
                  </a:extLst>
                </a:gridCol>
              </a:tblGrid>
              <a:tr h="4533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图数据集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UB</a:t>
                      </a:r>
                      <a:endParaRPr lang="zh-CN" altLang="en-US" sz="18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UB+LB</a:t>
                      </a:r>
                      <a:endParaRPr lang="zh-CN" altLang="en-US" sz="18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UB+BS</a:t>
                      </a:r>
                      <a:endParaRPr lang="zh-CN" altLang="en-US" sz="18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UB+BS+LB</a:t>
                      </a:r>
                      <a:endParaRPr lang="zh-CN" altLang="en-US" sz="18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55071"/>
                  </a:ext>
                </a:extLst>
              </a:tr>
              <a:tr h="5042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Twitter-2010</a:t>
                      </a:r>
                      <a:endParaRPr lang="zh-CN" altLang="en-US" sz="18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accent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1.43× / 52.2%</a:t>
                      </a:r>
                      <a:endParaRPr lang="zh-CN" altLang="en-US" sz="1800" b="0">
                        <a:solidFill>
                          <a:schemeClr val="accent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5.89× / 97.3%</a:t>
                      </a:r>
                      <a:endParaRPr lang="zh-CN" altLang="en-US" sz="18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3.28× / 80.1%</a:t>
                      </a:r>
                      <a:endParaRPr lang="zh-CN" altLang="en-US" sz="1800" b="0">
                        <a:solidFill>
                          <a:schemeClr val="accent6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20.7× / 99.9%</a:t>
                      </a:r>
                      <a:endParaRPr lang="zh-CN" altLang="en-US" sz="18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13830"/>
                  </a:ext>
                </a:extLst>
              </a:tr>
              <a:tr h="5042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Friendster</a:t>
                      </a:r>
                      <a:endParaRPr lang="zh-CN" altLang="en-US" sz="18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solidFill>
                            <a:schemeClr val="accent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1.66</a:t>
                      </a:r>
                      <a:r>
                        <a:rPr lang="en-US" altLang="zh-CN" sz="1800" b="0" kern="1200">
                          <a:solidFill>
                            <a:schemeClr val="accent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× / 54.1%</a:t>
                      </a:r>
                      <a:endParaRPr lang="zh-CN" altLang="en-US" sz="1800" b="0">
                        <a:solidFill>
                          <a:schemeClr val="accent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4.12× / 84.0%</a:t>
                      </a:r>
                      <a:endParaRPr lang="zh-CN" altLang="en-US" sz="1800" b="0">
                        <a:solidFill>
                          <a:schemeClr val="accent6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chemeClr val="accent2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18.1× / 98.9%</a:t>
                      </a:r>
                      <a:endParaRPr lang="zh-CN" altLang="en-US" sz="1800" b="0">
                        <a:solidFill>
                          <a:schemeClr val="accent2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30.2× / 99.7%</a:t>
                      </a:r>
                      <a:endParaRPr lang="zh-CN" altLang="en-US" sz="1800" b="0">
                        <a:solidFill>
                          <a:srgbClr val="C0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60610"/>
                  </a:ext>
                </a:extLst>
              </a:tr>
              <a:tr h="5042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UK-2007-05</a:t>
                      </a:r>
                      <a:endParaRPr lang="zh-CN" altLang="en-US" sz="18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>
                          <a:solidFill>
                            <a:schemeClr val="accent6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1.92</a:t>
                      </a:r>
                      <a:r>
                        <a:rPr lang="en-US" altLang="zh-CN" sz="1800" b="0" kern="1200">
                          <a:solidFill>
                            <a:schemeClr val="accent6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× / 50.4%</a:t>
                      </a:r>
                      <a:endParaRPr lang="zh-CN" altLang="en-US" sz="1800" b="0">
                        <a:solidFill>
                          <a:schemeClr val="accent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3.97× / 77.6%</a:t>
                      </a:r>
                      <a:endParaRPr lang="zh-CN" altLang="en-US" sz="1800" b="0" kern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2.11× / 58.1%</a:t>
                      </a:r>
                      <a:endParaRPr lang="zh-CN" altLang="en-US" sz="1800" b="0">
                        <a:solidFill>
                          <a:schemeClr val="accent6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34.8× / 99.2%</a:t>
                      </a:r>
                      <a:endParaRPr lang="zh-CN" altLang="en-US" sz="18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074830"/>
                  </a:ext>
                </a:extLst>
              </a:tr>
              <a:tr h="5042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Gsh-2015-host</a:t>
                      </a:r>
                      <a:endParaRPr lang="zh-CN" altLang="en-US" sz="18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2.04× / 53.3%</a:t>
                      </a:r>
                      <a:endParaRPr lang="zh-CN" altLang="en-US" sz="1800" b="0">
                        <a:solidFill>
                          <a:schemeClr val="accent6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4.79× / 85.4%</a:t>
                      </a:r>
                      <a:endParaRPr lang="zh-CN" altLang="en-US" sz="1800" b="0" kern="120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2.79× / 72.0%</a:t>
                      </a:r>
                      <a:endParaRPr lang="zh-CN" altLang="en-US" sz="1800" b="0">
                        <a:solidFill>
                          <a:schemeClr val="accent6">
                            <a:lumMod val="50000"/>
                          </a:schemeClr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35.7× / 99.9%</a:t>
                      </a:r>
                      <a:endParaRPr lang="zh-CN" altLang="en-US" sz="1800" b="0" kern="120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79287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C6AFF6C-E04A-3929-2B7A-7AFAF438DFBC}"/>
              </a:ext>
            </a:extLst>
          </p:cNvPr>
          <p:cNvSpPr txBox="1"/>
          <p:nvPr/>
        </p:nvSpPr>
        <p:spPr>
          <a:xfrm>
            <a:off x="1231392" y="5627947"/>
            <a:ext cx="9967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基于下界的剪枝在两个搜索方向上都起作用，因此极大地减少了搜索空间，形成协同效应。</a:t>
            </a:r>
            <a:endParaRPr lang="en-US" altLang="zh-CN" sz="2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03B88144-B0EF-0E8E-8831-FBF765FF3182}"/>
              </a:ext>
            </a:extLst>
          </p:cNvPr>
          <p:cNvSpPr/>
          <p:nvPr/>
        </p:nvSpPr>
        <p:spPr>
          <a:xfrm>
            <a:off x="5976343" y="1831315"/>
            <a:ext cx="3567706" cy="914978"/>
          </a:xfrm>
          <a:prstGeom prst="wedgeRoundRectCallout">
            <a:avLst>
              <a:gd name="adj1" fmla="val -83138"/>
              <a:gd name="adj2" fmla="val 2630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交替地从起点做正向搜索和从终点做反向搜索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68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9" y="328119"/>
            <a:ext cx="10689756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实验结果：索引维护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BF8BDB-2404-A7CD-7DD2-2565BFE5D17C}"/>
              </a:ext>
            </a:extLst>
          </p:cNvPr>
          <p:cNvSpPr txBox="1">
            <a:spLocks/>
          </p:cNvSpPr>
          <p:nvPr/>
        </p:nvSpPr>
        <p:spPr>
          <a:xfrm>
            <a:off x="1231392" y="1244620"/>
            <a:ext cx="8815134" cy="207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419CAE-B50E-324F-04E2-D24D8BC6B037}"/>
              </a:ext>
            </a:extLst>
          </p:cNvPr>
          <p:cNvSpPr txBox="1"/>
          <p:nvPr/>
        </p:nvSpPr>
        <p:spPr>
          <a:xfrm>
            <a:off x="1231391" y="1135063"/>
            <a:ext cx="10073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实验设置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初始图中包含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70%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的边</a:t>
            </a:r>
            <a:r>
              <a:rPr lang="en" altLang="zh-C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图更新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的批量大小</a:t>
            </a:r>
            <a:r>
              <a:rPr lang="en-US" altLang="zh-C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万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万，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万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每一批图更新包含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50%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的加边和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50%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的删边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D2BC1F-68E7-D5EF-5D45-6A0F411E35E5}"/>
              </a:ext>
            </a:extLst>
          </p:cNvPr>
          <p:cNvSpPr txBox="1"/>
          <p:nvPr/>
        </p:nvSpPr>
        <p:spPr>
          <a:xfrm>
            <a:off x="1231391" y="2974427"/>
            <a:ext cx="96107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en" altLang="zh-C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维护</a:t>
            </a:r>
            <a:r>
              <a:rPr lang="en" altLang="zh-C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Twitter-2010</a:t>
            </a:r>
            <a:r>
              <a:rPr lang="zh-CN" altLang="en" sz="24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</a:t>
            </a: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索引所需的时间（秒）</a:t>
            </a:r>
          </a:p>
        </p:txBody>
      </p: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A48A6E47-65A4-86E1-536D-CA2CEDDEB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0998"/>
              </p:ext>
            </p:extLst>
          </p:nvPr>
        </p:nvGraphicFramePr>
        <p:xfrm>
          <a:off x="1828800" y="3641284"/>
          <a:ext cx="8112620" cy="1720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808">
                  <a:extLst>
                    <a:ext uri="{9D8B030D-6E8A-4147-A177-3AD203B41FA5}">
                      <a16:colId xmlns:a16="http://schemas.microsoft.com/office/drawing/2014/main" val="2661163294"/>
                    </a:ext>
                  </a:extLst>
                </a:gridCol>
                <a:gridCol w="1028348">
                  <a:extLst>
                    <a:ext uri="{9D8B030D-6E8A-4147-A177-3AD203B41FA5}">
                      <a16:colId xmlns:a16="http://schemas.microsoft.com/office/drawing/2014/main" val="1725031712"/>
                    </a:ext>
                  </a:extLst>
                </a:gridCol>
                <a:gridCol w="950244">
                  <a:extLst>
                    <a:ext uri="{9D8B030D-6E8A-4147-A177-3AD203B41FA5}">
                      <a16:colId xmlns:a16="http://schemas.microsoft.com/office/drawing/2014/main" val="2896356000"/>
                    </a:ext>
                  </a:extLst>
                </a:gridCol>
                <a:gridCol w="950244">
                  <a:extLst>
                    <a:ext uri="{9D8B030D-6E8A-4147-A177-3AD203B41FA5}">
                      <a16:colId xmlns:a16="http://schemas.microsoft.com/office/drawing/2014/main" val="191546339"/>
                    </a:ext>
                  </a:extLst>
                </a:gridCol>
                <a:gridCol w="950244">
                  <a:extLst>
                    <a:ext uri="{9D8B030D-6E8A-4147-A177-3AD203B41FA5}">
                      <a16:colId xmlns:a16="http://schemas.microsoft.com/office/drawing/2014/main" val="2862004493"/>
                    </a:ext>
                  </a:extLst>
                </a:gridCol>
                <a:gridCol w="950244">
                  <a:extLst>
                    <a:ext uri="{9D8B030D-6E8A-4147-A177-3AD203B41FA5}">
                      <a16:colId xmlns:a16="http://schemas.microsoft.com/office/drawing/2014/main" val="217776768"/>
                    </a:ext>
                  </a:extLst>
                </a:gridCol>
                <a:gridCol w="950244">
                  <a:extLst>
                    <a:ext uri="{9D8B030D-6E8A-4147-A177-3AD203B41FA5}">
                      <a16:colId xmlns:a16="http://schemas.microsoft.com/office/drawing/2014/main" val="4042193867"/>
                    </a:ext>
                  </a:extLst>
                </a:gridCol>
                <a:gridCol w="950244">
                  <a:extLst>
                    <a:ext uri="{9D8B030D-6E8A-4147-A177-3AD203B41FA5}">
                      <a16:colId xmlns:a16="http://schemas.microsoft.com/office/drawing/2014/main" val="3482272106"/>
                    </a:ext>
                  </a:extLst>
                </a:gridCol>
              </a:tblGrid>
              <a:tr h="4301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批量大小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PPSP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Viterbi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PPWP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PPNP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BFS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Reach.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Conn.</a:t>
                      </a:r>
                      <a:endParaRPr lang="zh-CN" altLang="en-US" sz="1600" b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55071"/>
                  </a:ext>
                </a:extLst>
              </a:tr>
              <a:tr h="430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0.321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0.325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0.320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0.306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0.368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0.342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0.163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13830"/>
                  </a:ext>
                </a:extLst>
              </a:tr>
              <a:tr h="430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0.453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0.462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0.471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0.497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0.419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0.368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0.174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60610"/>
                  </a:ext>
                </a:extLst>
              </a:tr>
              <a:tr h="4301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CN" altLang="en-US" sz="1600" b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1.39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1.42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1.89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1.96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1.22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0.665</a:t>
                      </a:r>
                      <a:endParaRPr lang="zh-CN" altLang="en-US" sz="1600" b="0" kern="120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0.309</a:t>
                      </a:r>
                      <a:endParaRPr lang="zh-CN" altLang="en-US" sz="1600" b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07483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730ABCD-2EFD-7282-074C-B5E6D0BB8A56}"/>
              </a:ext>
            </a:extLst>
          </p:cNvPr>
          <p:cNvSpPr txBox="1"/>
          <p:nvPr/>
        </p:nvSpPr>
        <p:spPr>
          <a:xfrm>
            <a:off x="1389141" y="5554587"/>
            <a:ext cx="8834284" cy="46166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sz="240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</a:t>
            </a:r>
            <a:r>
              <a:rPr lang="zh-CN" altLang="en" sz="240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每秒接收百万次图更新的同时，提供秒级的数据新鲜性</a:t>
            </a:r>
            <a:endParaRPr kumimoji="1" lang="zh-CN" altLang="en-US" sz="2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03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8" y="328119"/>
            <a:ext cx="11173231" cy="659433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51B482A7-F6AD-FA0A-4CAD-05EDE3098207}"/>
              </a:ext>
            </a:extLst>
          </p:cNvPr>
          <p:cNvSpPr txBox="1">
            <a:spLocks/>
          </p:cNvSpPr>
          <p:nvPr/>
        </p:nvSpPr>
        <p:spPr>
          <a:xfrm>
            <a:off x="1231391" y="3538025"/>
            <a:ext cx="8815134" cy="2075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endParaRPr lang="en" altLang="zh-CN" sz="28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B6D59A-806D-6414-DDAB-4F405F8A46E8}"/>
              </a:ext>
            </a:extLst>
          </p:cNvPr>
          <p:cNvSpPr txBox="1"/>
          <p:nvPr/>
        </p:nvSpPr>
        <p:spPr>
          <a:xfrm>
            <a:off x="1231391" y="1307340"/>
            <a:ext cx="10646382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点到点图查询提出了基于上界和下界的剪枝</a:t>
            </a:r>
            <a:endParaRPr lang="en" altLang="zh-CN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设计了基于快照的解耦系统架构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了</a:t>
            </a:r>
            <a:r>
              <a:rPr lang="en-US" altLang="zh-CN" sz="240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SGraph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系统，提供更高级别的编程抽象</a:t>
            </a:r>
            <a:endParaRPr lang="en" altLang="zh-CN" sz="240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16CE204-EBE3-C2A0-7CF3-781B8DE609CE}"/>
              </a:ext>
            </a:extLst>
          </p:cNvPr>
          <p:cNvSpPr txBox="1">
            <a:spLocks/>
          </p:cNvSpPr>
          <p:nvPr/>
        </p:nvSpPr>
        <p:spPr>
          <a:xfrm>
            <a:off x="4495535" y="4200524"/>
            <a:ext cx="2772163" cy="659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谢谢大家</a:t>
            </a:r>
            <a:r>
              <a:rPr lang="en-US" altLang="zh-CN" sz="4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!</a:t>
            </a:r>
            <a:endParaRPr kumimoji="1" lang="zh-CN" altLang="en-US" sz="4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12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9" y="328119"/>
            <a:ext cx="10373710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点到点图查询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EDE1009B-E1E2-2087-69D6-75ACAFBBFF8D}"/>
              </a:ext>
            </a:extLst>
          </p:cNvPr>
          <p:cNvSpPr txBox="1"/>
          <p:nvPr/>
        </p:nvSpPr>
        <p:spPr>
          <a:xfrm>
            <a:off x="965530" y="3484143"/>
            <a:ext cx="2112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单源图查询</a:t>
            </a:r>
            <a:endParaRPr kumimoji="1" lang="en-US" altLang="zh-CN" sz="28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0" algn="ctr" defTabSz="457200"/>
            <a:r>
              <a:rPr kumimoji="1" lang="en-US" altLang="zh-CN" sz="280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𝑄 (s → *)</a:t>
            </a:r>
            <a:endParaRPr kumimoji="1" lang="zh-CN" altLang="en-US" sz="28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7CAD1AB6-9828-9EEE-8200-CB761E6701B4}"/>
              </a:ext>
            </a:extLst>
          </p:cNvPr>
          <p:cNvGrpSpPr/>
          <p:nvPr/>
        </p:nvGrpSpPr>
        <p:grpSpPr>
          <a:xfrm>
            <a:off x="3393599" y="3256407"/>
            <a:ext cx="2581109" cy="2735362"/>
            <a:chOff x="3347105" y="2718082"/>
            <a:chExt cx="2581109" cy="2735362"/>
          </a:xfrm>
        </p:grpSpPr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04BA2DC9-88DD-2939-528E-89329FCC8F93}"/>
                </a:ext>
              </a:extLst>
            </p:cNvPr>
            <p:cNvSpPr/>
            <p:nvPr/>
          </p:nvSpPr>
          <p:spPr>
            <a:xfrm>
              <a:off x="4266988" y="3086528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17CEE7DC-7032-5F49-FDCB-D1152D4251D4}"/>
                </a:ext>
              </a:extLst>
            </p:cNvPr>
            <p:cNvSpPr/>
            <p:nvPr/>
          </p:nvSpPr>
          <p:spPr>
            <a:xfrm>
              <a:off x="4214846" y="3636612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C7DAF65A-1F38-DBB1-A8D1-3CCF2F9CC337}"/>
                </a:ext>
              </a:extLst>
            </p:cNvPr>
            <p:cNvSpPr/>
            <p:nvPr/>
          </p:nvSpPr>
          <p:spPr>
            <a:xfrm>
              <a:off x="5014959" y="3270059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C8A79F94-00A8-EBAE-BEC1-2ADDBF71C25E}"/>
                </a:ext>
              </a:extLst>
            </p:cNvPr>
            <p:cNvSpPr/>
            <p:nvPr/>
          </p:nvSpPr>
          <p:spPr>
            <a:xfrm>
              <a:off x="4560099" y="3456453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B7C07847-6734-2BB9-CC04-67FE12248BA4}"/>
                </a:ext>
              </a:extLst>
            </p:cNvPr>
            <p:cNvSpPr/>
            <p:nvPr/>
          </p:nvSpPr>
          <p:spPr>
            <a:xfrm>
              <a:off x="4888960" y="3856770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32D29095-2246-F947-B67B-62CC5D53ADE3}"/>
                </a:ext>
              </a:extLst>
            </p:cNvPr>
            <p:cNvSpPr/>
            <p:nvPr/>
          </p:nvSpPr>
          <p:spPr>
            <a:xfrm>
              <a:off x="4529069" y="3990121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670C5BDC-8196-4BD3-9214-78AB4942752E}"/>
                </a:ext>
              </a:extLst>
            </p:cNvPr>
            <p:cNvSpPr/>
            <p:nvPr/>
          </p:nvSpPr>
          <p:spPr>
            <a:xfrm>
              <a:off x="5203529" y="4167940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" name="椭圆 181">
              <a:extLst>
                <a:ext uri="{FF2B5EF4-FFF2-40B4-BE49-F238E27FC236}">
                  <a16:creationId xmlns:a16="http://schemas.microsoft.com/office/drawing/2014/main" id="{AB823099-D418-5883-4F7B-1ABF410E7B59}"/>
                </a:ext>
              </a:extLst>
            </p:cNvPr>
            <p:cNvSpPr/>
            <p:nvPr/>
          </p:nvSpPr>
          <p:spPr>
            <a:xfrm>
              <a:off x="4847696" y="4348790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3" name="椭圆 182">
              <a:extLst>
                <a:ext uri="{FF2B5EF4-FFF2-40B4-BE49-F238E27FC236}">
                  <a16:creationId xmlns:a16="http://schemas.microsoft.com/office/drawing/2014/main" id="{5149B1D1-13F9-8944-0CE7-50673DA20928}"/>
                </a:ext>
              </a:extLst>
            </p:cNvPr>
            <p:cNvSpPr/>
            <p:nvPr/>
          </p:nvSpPr>
          <p:spPr>
            <a:xfrm>
              <a:off x="5337535" y="3563414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F0A4AB37-D24E-EA83-E605-189568F7F753}"/>
                </a:ext>
              </a:extLst>
            </p:cNvPr>
            <p:cNvSpPr/>
            <p:nvPr/>
          </p:nvSpPr>
          <p:spPr>
            <a:xfrm>
              <a:off x="3833964" y="3555906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5A93982A-114A-2690-7589-4571A4ED0429}"/>
                </a:ext>
              </a:extLst>
            </p:cNvPr>
            <p:cNvSpPr/>
            <p:nvPr/>
          </p:nvSpPr>
          <p:spPr>
            <a:xfrm>
              <a:off x="4356106" y="4379316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6FDED632-7808-B7B9-5035-96959B0E07D5}"/>
                </a:ext>
              </a:extLst>
            </p:cNvPr>
            <p:cNvSpPr/>
            <p:nvPr/>
          </p:nvSpPr>
          <p:spPr>
            <a:xfrm>
              <a:off x="4047313" y="4012822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C9AF83A1-80CD-D5A1-7F65-26636FA2820B}"/>
                </a:ext>
              </a:extLst>
            </p:cNvPr>
            <p:cNvSpPr/>
            <p:nvPr/>
          </p:nvSpPr>
          <p:spPr>
            <a:xfrm>
              <a:off x="3959964" y="4498777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86FB6A05-4263-AF90-F0C4-D5E9B82F16B8}"/>
                </a:ext>
              </a:extLst>
            </p:cNvPr>
            <p:cNvSpPr/>
            <p:nvPr/>
          </p:nvSpPr>
          <p:spPr>
            <a:xfrm>
              <a:off x="4449669" y="4862829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07DDE967-5370-2529-7637-523196D705FA}"/>
                </a:ext>
              </a:extLst>
            </p:cNvPr>
            <p:cNvSpPr/>
            <p:nvPr/>
          </p:nvSpPr>
          <p:spPr>
            <a:xfrm>
              <a:off x="5206066" y="4526192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D7FF58BB-C929-5347-7E12-7D9300F3EE07}"/>
                </a:ext>
              </a:extLst>
            </p:cNvPr>
            <p:cNvSpPr/>
            <p:nvPr/>
          </p:nvSpPr>
          <p:spPr>
            <a:xfrm>
              <a:off x="3583366" y="4034426"/>
              <a:ext cx="251999" cy="251999"/>
            </a:xfrm>
            <a:prstGeom prst="ellipse">
              <a:avLst/>
            </a:prstGeom>
            <a:solidFill>
              <a:schemeClr val="accent6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155C21B2-11C1-C455-A8B0-B213055A6A84}"/>
                </a:ext>
              </a:extLst>
            </p:cNvPr>
            <p:cNvSpPr/>
            <p:nvPr/>
          </p:nvSpPr>
          <p:spPr>
            <a:xfrm>
              <a:off x="3365167" y="2718082"/>
              <a:ext cx="2563047" cy="2735362"/>
            </a:xfrm>
            <a:prstGeom prst="ellipse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40525314-C17C-22E0-54C2-49BECC3EC554}"/>
                </a:ext>
              </a:extLst>
            </p:cNvPr>
            <p:cNvSpPr/>
            <p:nvPr/>
          </p:nvSpPr>
          <p:spPr>
            <a:xfrm>
              <a:off x="4703240" y="2955068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6AFA0C57-72CE-F648-EDE4-9E9F36D55565}"/>
                </a:ext>
              </a:extLst>
            </p:cNvPr>
            <p:cNvSpPr/>
            <p:nvPr/>
          </p:nvSpPr>
          <p:spPr>
            <a:xfrm>
              <a:off x="4879040" y="4782468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文本框 193">
              <a:extLst>
                <a:ext uri="{FF2B5EF4-FFF2-40B4-BE49-F238E27FC236}">
                  <a16:creationId xmlns:a16="http://schemas.microsoft.com/office/drawing/2014/main" id="{88E405F4-E962-BEE7-FDFA-FD944CDBFA54}"/>
                </a:ext>
              </a:extLst>
            </p:cNvPr>
            <p:cNvSpPr txBox="1"/>
            <p:nvPr/>
          </p:nvSpPr>
          <p:spPr>
            <a:xfrm>
              <a:off x="3347105" y="3912821"/>
              <a:ext cx="311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s</a:t>
              </a:r>
            </a:p>
          </p:txBody>
        </p:sp>
        <p:cxnSp>
          <p:nvCxnSpPr>
            <p:cNvPr id="195" name="直线箭头连接符 194">
              <a:extLst>
                <a:ext uri="{FF2B5EF4-FFF2-40B4-BE49-F238E27FC236}">
                  <a16:creationId xmlns:a16="http://schemas.microsoft.com/office/drawing/2014/main" id="{EAF2575C-E44A-BB93-A63C-5C476E315F36}"/>
                </a:ext>
              </a:extLst>
            </p:cNvPr>
            <p:cNvCxnSpPr>
              <a:cxnSpLocks/>
              <a:stCxn id="190" idx="0"/>
              <a:endCxn id="184" idx="3"/>
            </p:cNvCxnSpPr>
            <p:nvPr/>
          </p:nvCxnSpPr>
          <p:spPr>
            <a:xfrm flipV="1">
              <a:off x="3709366" y="3771001"/>
              <a:ext cx="161502" cy="2634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箭头连接符 195">
              <a:extLst>
                <a:ext uri="{FF2B5EF4-FFF2-40B4-BE49-F238E27FC236}">
                  <a16:creationId xmlns:a16="http://schemas.microsoft.com/office/drawing/2014/main" id="{744F315F-EDA7-15DD-0FBC-EEF8B6231543}"/>
                </a:ext>
              </a:extLst>
            </p:cNvPr>
            <p:cNvCxnSpPr>
              <a:stCxn id="190" idx="6"/>
              <a:endCxn id="186" idx="2"/>
            </p:cNvCxnSpPr>
            <p:nvPr/>
          </p:nvCxnSpPr>
          <p:spPr>
            <a:xfrm flipV="1">
              <a:off x="3835365" y="4138822"/>
              <a:ext cx="211948" cy="21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箭头连接符 196">
              <a:extLst>
                <a:ext uri="{FF2B5EF4-FFF2-40B4-BE49-F238E27FC236}">
                  <a16:creationId xmlns:a16="http://schemas.microsoft.com/office/drawing/2014/main" id="{C0DC8773-CA00-6DB4-B085-22379C467693}"/>
                </a:ext>
              </a:extLst>
            </p:cNvPr>
            <p:cNvCxnSpPr>
              <a:stCxn id="190" idx="5"/>
              <a:endCxn id="187" idx="1"/>
            </p:cNvCxnSpPr>
            <p:nvPr/>
          </p:nvCxnSpPr>
          <p:spPr>
            <a:xfrm>
              <a:off x="3798461" y="4249521"/>
              <a:ext cx="198407" cy="286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091E5312-7556-9D95-B964-09A504F266B3}"/>
                </a:ext>
              </a:extLst>
            </p:cNvPr>
            <p:cNvSpPr/>
            <p:nvPr/>
          </p:nvSpPr>
          <p:spPr>
            <a:xfrm>
              <a:off x="5573893" y="3959763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9" name="文本框 198">
            <a:extLst>
              <a:ext uri="{FF2B5EF4-FFF2-40B4-BE49-F238E27FC236}">
                <a16:creationId xmlns:a16="http://schemas.microsoft.com/office/drawing/2014/main" id="{9C55E4A7-EDEA-4161-278E-BCA9AEF3EC91}"/>
              </a:ext>
            </a:extLst>
          </p:cNvPr>
          <p:cNvSpPr txBox="1"/>
          <p:nvPr/>
        </p:nvSpPr>
        <p:spPr>
          <a:xfrm>
            <a:off x="825315" y="455715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访问所有顶点</a:t>
            </a: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F8CA11A6-07C3-9BD7-D1ED-13D7A39E8AB5}"/>
              </a:ext>
            </a:extLst>
          </p:cNvPr>
          <p:cNvSpPr txBox="1"/>
          <p:nvPr/>
        </p:nvSpPr>
        <p:spPr>
          <a:xfrm>
            <a:off x="6299931" y="3484142"/>
            <a:ext cx="2563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点到点图查询</a:t>
            </a:r>
            <a:endParaRPr kumimoji="1" lang="en-US" altLang="zh-CN" sz="28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80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𝑄 (s → d)</a:t>
            </a:r>
            <a:endParaRPr kumimoji="1" lang="zh-CN" altLang="en-US" sz="280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67E71F2-EF82-1A37-1255-E209E312057C}"/>
              </a:ext>
            </a:extLst>
          </p:cNvPr>
          <p:cNvGrpSpPr/>
          <p:nvPr/>
        </p:nvGrpSpPr>
        <p:grpSpPr>
          <a:xfrm>
            <a:off x="8890724" y="3567214"/>
            <a:ext cx="2858797" cy="2159760"/>
            <a:chOff x="8844230" y="3028889"/>
            <a:chExt cx="2858797" cy="2159760"/>
          </a:xfrm>
        </p:grpSpPr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64F88240-908F-D4B5-4808-39D00CDEE889}"/>
                </a:ext>
              </a:extLst>
            </p:cNvPr>
            <p:cNvSpPr/>
            <p:nvPr/>
          </p:nvSpPr>
          <p:spPr>
            <a:xfrm>
              <a:off x="9806022" y="3160349"/>
              <a:ext cx="251999" cy="25199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06C4BFC9-3219-3A66-D832-148C4505F8D8}"/>
                </a:ext>
              </a:extLst>
            </p:cNvPr>
            <p:cNvSpPr/>
            <p:nvPr/>
          </p:nvSpPr>
          <p:spPr>
            <a:xfrm>
              <a:off x="9753880" y="3710433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DAA05A87-074A-49C8-FE0F-B27429AB4DC7}"/>
                </a:ext>
              </a:extLst>
            </p:cNvPr>
            <p:cNvSpPr/>
            <p:nvPr/>
          </p:nvSpPr>
          <p:spPr>
            <a:xfrm>
              <a:off x="10553993" y="3343880"/>
              <a:ext cx="251999" cy="25199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B1635ABF-8300-9EFD-65F3-AFFD3AD73B87}"/>
                </a:ext>
              </a:extLst>
            </p:cNvPr>
            <p:cNvSpPr/>
            <p:nvPr/>
          </p:nvSpPr>
          <p:spPr>
            <a:xfrm>
              <a:off x="10099133" y="3530274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37155785-D42C-3E68-F79F-4CEFA1409ACC}"/>
                </a:ext>
              </a:extLst>
            </p:cNvPr>
            <p:cNvSpPr/>
            <p:nvPr/>
          </p:nvSpPr>
          <p:spPr>
            <a:xfrm>
              <a:off x="10427994" y="3930591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1920F170-1D61-B2E9-F33C-D8DB8E3776E3}"/>
                </a:ext>
              </a:extLst>
            </p:cNvPr>
            <p:cNvSpPr/>
            <p:nvPr/>
          </p:nvSpPr>
          <p:spPr>
            <a:xfrm>
              <a:off x="10068103" y="4063942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9E362C11-28F7-60CC-3757-CE2580182BD3}"/>
                </a:ext>
              </a:extLst>
            </p:cNvPr>
            <p:cNvSpPr/>
            <p:nvPr/>
          </p:nvSpPr>
          <p:spPr>
            <a:xfrm>
              <a:off x="10742563" y="4241761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C9BC0E90-984E-07FB-EC74-13B71F4489EB}"/>
                </a:ext>
              </a:extLst>
            </p:cNvPr>
            <p:cNvSpPr/>
            <p:nvPr/>
          </p:nvSpPr>
          <p:spPr>
            <a:xfrm>
              <a:off x="10386730" y="4422611"/>
              <a:ext cx="251999" cy="25199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E265CF1A-980F-C981-0A72-61E7B8112A50}"/>
                </a:ext>
              </a:extLst>
            </p:cNvPr>
            <p:cNvSpPr/>
            <p:nvPr/>
          </p:nvSpPr>
          <p:spPr>
            <a:xfrm>
              <a:off x="10876569" y="3637235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10C7E4C3-3DE2-C937-6B98-9A5B3DBFC8EA}"/>
                </a:ext>
              </a:extLst>
            </p:cNvPr>
            <p:cNvSpPr/>
            <p:nvPr/>
          </p:nvSpPr>
          <p:spPr>
            <a:xfrm>
              <a:off x="9372998" y="3629727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04C00FB0-C454-14E8-276F-E6DAC1B03551}"/>
                </a:ext>
              </a:extLst>
            </p:cNvPr>
            <p:cNvSpPr/>
            <p:nvPr/>
          </p:nvSpPr>
          <p:spPr>
            <a:xfrm>
              <a:off x="9895140" y="4453137"/>
              <a:ext cx="251999" cy="25199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0ACC676A-FD08-9723-C30E-9DC7AABFF0C1}"/>
                </a:ext>
              </a:extLst>
            </p:cNvPr>
            <p:cNvSpPr/>
            <p:nvPr/>
          </p:nvSpPr>
          <p:spPr>
            <a:xfrm>
              <a:off x="9586347" y="4086643"/>
              <a:ext cx="251999" cy="251999"/>
            </a:xfrm>
            <a:prstGeom prst="ellipse">
              <a:avLst/>
            </a:prstGeom>
            <a:solidFill>
              <a:schemeClr val="accent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BB3D548-0DE2-685A-773C-72488AD70ACA}"/>
                </a:ext>
              </a:extLst>
            </p:cNvPr>
            <p:cNvSpPr/>
            <p:nvPr/>
          </p:nvSpPr>
          <p:spPr>
            <a:xfrm>
              <a:off x="9498998" y="4572598"/>
              <a:ext cx="251999" cy="25199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41262AA8-EB97-AC37-6017-294AAD76C426}"/>
                </a:ext>
              </a:extLst>
            </p:cNvPr>
            <p:cNvSpPr/>
            <p:nvPr/>
          </p:nvSpPr>
          <p:spPr>
            <a:xfrm>
              <a:off x="9988703" y="4936650"/>
              <a:ext cx="251999" cy="25199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A87E0461-9ED9-0FEC-2C96-C91FF3D35075}"/>
                </a:ext>
              </a:extLst>
            </p:cNvPr>
            <p:cNvSpPr/>
            <p:nvPr/>
          </p:nvSpPr>
          <p:spPr>
            <a:xfrm>
              <a:off x="10745100" y="4600013"/>
              <a:ext cx="251999" cy="25199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4204A410-FAED-F3FF-E4E6-28B6C5B6A4FA}"/>
                </a:ext>
              </a:extLst>
            </p:cNvPr>
            <p:cNvSpPr/>
            <p:nvPr/>
          </p:nvSpPr>
          <p:spPr>
            <a:xfrm>
              <a:off x="9122400" y="4055995"/>
              <a:ext cx="251999" cy="251999"/>
            </a:xfrm>
            <a:prstGeom prst="ellipse">
              <a:avLst/>
            </a:prstGeom>
            <a:solidFill>
              <a:schemeClr val="accent6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14043A1D-F733-0C5D-3C90-2C773F9A2AF9}"/>
                </a:ext>
              </a:extLst>
            </p:cNvPr>
            <p:cNvSpPr/>
            <p:nvPr/>
          </p:nvSpPr>
          <p:spPr>
            <a:xfrm>
              <a:off x="8844230" y="3482663"/>
              <a:ext cx="2858797" cy="1133909"/>
            </a:xfrm>
            <a:prstGeom prst="ellipse">
              <a:avLst/>
            </a:prstGeom>
            <a:noFill/>
            <a:ln w="317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F62EE9C-160D-8369-5ED8-8B03A5E1C9F1}"/>
                </a:ext>
              </a:extLst>
            </p:cNvPr>
            <p:cNvSpPr/>
            <p:nvPr/>
          </p:nvSpPr>
          <p:spPr>
            <a:xfrm>
              <a:off x="10242274" y="3028889"/>
              <a:ext cx="251999" cy="25199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DA6ECE42-BBF7-1DB3-04D0-402CCDB6717C}"/>
                </a:ext>
              </a:extLst>
            </p:cNvPr>
            <p:cNvSpPr/>
            <p:nvPr/>
          </p:nvSpPr>
          <p:spPr>
            <a:xfrm>
              <a:off x="10418074" y="4856289"/>
              <a:ext cx="251999" cy="251999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81456740-AF55-DFF1-8CB0-01B141F6452B}"/>
                </a:ext>
              </a:extLst>
            </p:cNvPr>
            <p:cNvSpPr txBox="1"/>
            <p:nvPr/>
          </p:nvSpPr>
          <p:spPr>
            <a:xfrm>
              <a:off x="8886139" y="3869075"/>
              <a:ext cx="311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s</a:t>
              </a:r>
            </a:p>
          </p:txBody>
        </p:sp>
        <p:cxnSp>
          <p:nvCxnSpPr>
            <p:cNvPr id="222" name="直线箭头连接符 221">
              <a:extLst>
                <a:ext uri="{FF2B5EF4-FFF2-40B4-BE49-F238E27FC236}">
                  <a16:creationId xmlns:a16="http://schemas.microsoft.com/office/drawing/2014/main" id="{3D62899A-DB9F-E3F8-2065-F7301AD64F41}"/>
                </a:ext>
              </a:extLst>
            </p:cNvPr>
            <p:cNvCxnSpPr>
              <a:cxnSpLocks/>
              <a:stCxn id="217" idx="0"/>
              <a:endCxn id="211" idx="3"/>
            </p:cNvCxnSpPr>
            <p:nvPr/>
          </p:nvCxnSpPr>
          <p:spPr>
            <a:xfrm flipV="1">
              <a:off x="9248400" y="3844822"/>
              <a:ext cx="161502" cy="2111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箭头连接符 222">
              <a:extLst>
                <a:ext uri="{FF2B5EF4-FFF2-40B4-BE49-F238E27FC236}">
                  <a16:creationId xmlns:a16="http://schemas.microsoft.com/office/drawing/2014/main" id="{3BF8B64E-0F31-5A36-6649-1C740518FAA9}"/>
                </a:ext>
              </a:extLst>
            </p:cNvPr>
            <p:cNvCxnSpPr>
              <a:stCxn id="217" idx="6"/>
              <a:endCxn id="213" idx="2"/>
            </p:cNvCxnSpPr>
            <p:nvPr/>
          </p:nvCxnSpPr>
          <p:spPr>
            <a:xfrm>
              <a:off x="9374399" y="4181995"/>
              <a:ext cx="211948" cy="30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D98CE9A5-D3F3-2F3C-B36A-15EC3A58C02E}"/>
                </a:ext>
              </a:extLst>
            </p:cNvPr>
            <p:cNvSpPr/>
            <p:nvPr/>
          </p:nvSpPr>
          <p:spPr>
            <a:xfrm>
              <a:off x="11143072" y="3984347"/>
              <a:ext cx="251999" cy="251999"/>
            </a:xfrm>
            <a:prstGeom prst="ellipse">
              <a:avLst/>
            </a:prstGeom>
            <a:solidFill>
              <a:schemeClr val="accent6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6C5BF004-88B2-6AB9-5196-266DDF6E9B69}"/>
                </a:ext>
              </a:extLst>
            </p:cNvPr>
            <p:cNvSpPr txBox="1"/>
            <p:nvPr/>
          </p:nvSpPr>
          <p:spPr>
            <a:xfrm>
              <a:off x="11338942" y="3887324"/>
              <a:ext cx="3545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d</a:t>
              </a:r>
            </a:p>
          </p:txBody>
        </p:sp>
        <p:cxnSp>
          <p:nvCxnSpPr>
            <p:cNvPr id="226" name="直线箭头连接符 225">
              <a:extLst>
                <a:ext uri="{FF2B5EF4-FFF2-40B4-BE49-F238E27FC236}">
                  <a16:creationId xmlns:a16="http://schemas.microsoft.com/office/drawing/2014/main" id="{A731E690-7438-F645-8333-592A9D4C114E}"/>
                </a:ext>
              </a:extLst>
            </p:cNvPr>
            <p:cNvCxnSpPr>
              <a:cxnSpLocks/>
              <a:stCxn id="210" idx="5"/>
              <a:endCxn id="224" idx="1"/>
            </p:cNvCxnSpPr>
            <p:nvPr/>
          </p:nvCxnSpPr>
          <p:spPr>
            <a:xfrm>
              <a:off x="11091664" y="3852330"/>
              <a:ext cx="88312" cy="1689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线箭头连接符 226">
              <a:extLst>
                <a:ext uri="{FF2B5EF4-FFF2-40B4-BE49-F238E27FC236}">
                  <a16:creationId xmlns:a16="http://schemas.microsoft.com/office/drawing/2014/main" id="{719A22E0-4534-6A5B-887F-2A7B60BF39A6}"/>
                </a:ext>
              </a:extLst>
            </p:cNvPr>
            <p:cNvCxnSpPr>
              <a:cxnSpLocks/>
              <a:stCxn id="208" idx="6"/>
              <a:endCxn id="224" idx="3"/>
            </p:cNvCxnSpPr>
            <p:nvPr/>
          </p:nvCxnSpPr>
          <p:spPr>
            <a:xfrm flipV="1">
              <a:off x="10994562" y="4199442"/>
              <a:ext cx="185414" cy="1683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文本框 227">
            <a:extLst>
              <a:ext uri="{FF2B5EF4-FFF2-40B4-BE49-F238E27FC236}">
                <a16:creationId xmlns:a16="http://schemas.microsoft.com/office/drawing/2014/main" id="{9F6C78DE-2713-0820-45FC-DED2A4B8D1EB}"/>
              </a:ext>
            </a:extLst>
          </p:cNvPr>
          <p:cNvSpPr txBox="1"/>
          <p:nvPr/>
        </p:nvSpPr>
        <p:spPr>
          <a:xfrm>
            <a:off x="6411903" y="45595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访问部分顶点</a:t>
            </a:r>
            <a:endParaRPr kumimoji="1" lang="en-US" altLang="zh-CN" sz="2800" b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2" name="副标题 2">
            <a:extLst>
              <a:ext uri="{FF2B5EF4-FFF2-40B4-BE49-F238E27FC236}">
                <a16:creationId xmlns:a16="http://schemas.microsoft.com/office/drawing/2014/main" id="{886BD933-5A9A-746A-C1B2-25B0DE3AA98C}"/>
              </a:ext>
            </a:extLst>
          </p:cNvPr>
          <p:cNvSpPr txBox="1">
            <a:spLocks/>
          </p:cNvSpPr>
          <p:nvPr/>
        </p:nvSpPr>
        <p:spPr>
          <a:xfrm>
            <a:off x="1231392" y="1286184"/>
            <a:ext cx="1049252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单源图查询需要访问图中的每个连通顶点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点到点图查询通常只需要访问图的一小部分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(PnP [</a:t>
            </a:r>
            <a:r>
              <a:rPr lang="en-US" altLang="zh-CN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ASPLOS’19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])</a:t>
            </a:r>
            <a:endParaRPr lang="en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49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99" grpId="0"/>
      <p:bldP spid="200" grpId="0"/>
      <p:bldP spid="2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9" y="328119"/>
            <a:ext cx="10373710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点到点图查询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1" name="副标题 2">
            <a:extLst>
              <a:ext uri="{FF2B5EF4-FFF2-40B4-BE49-F238E27FC236}">
                <a16:creationId xmlns:a16="http://schemas.microsoft.com/office/drawing/2014/main" id="{A40EC560-6B47-991A-3663-6B361366927D}"/>
              </a:ext>
            </a:extLst>
          </p:cNvPr>
          <p:cNvSpPr txBox="1">
            <a:spLocks/>
          </p:cNvSpPr>
          <p:nvPr/>
        </p:nvSpPr>
        <p:spPr>
          <a:xfrm>
            <a:off x="1037426" y="1317357"/>
            <a:ext cx="1061419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点到点图查询在许多现实场景中被广泛使用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3" name="图片 172">
            <a:extLst>
              <a:ext uri="{FF2B5EF4-FFF2-40B4-BE49-F238E27FC236}">
                <a16:creationId xmlns:a16="http://schemas.microsoft.com/office/drawing/2014/main" id="{36B99D6A-C37A-EB4D-AE8E-9FABC72DD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6" y="2449794"/>
            <a:ext cx="3356151" cy="2327861"/>
          </a:xfrm>
          <a:prstGeom prst="rect">
            <a:avLst/>
          </a:prstGeom>
        </p:spPr>
      </p:pic>
      <p:sp>
        <p:nvSpPr>
          <p:cNvPr id="177" name="文本框 176">
            <a:extLst>
              <a:ext uri="{FF2B5EF4-FFF2-40B4-BE49-F238E27FC236}">
                <a16:creationId xmlns:a16="http://schemas.microsoft.com/office/drawing/2014/main" id="{F84A0271-1BE2-9E93-4FC0-6FF7F5C05AA8}"/>
              </a:ext>
            </a:extLst>
          </p:cNvPr>
          <p:cNvSpPr txBox="1"/>
          <p:nvPr/>
        </p:nvSpPr>
        <p:spPr>
          <a:xfrm>
            <a:off x="1007982" y="5089284"/>
            <a:ext cx="2070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导航系统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8" name="图片 177">
            <a:extLst>
              <a:ext uri="{FF2B5EF4-FFF2-40B4-BE49-F238E27FC236}">
                <a16:creationId xmlns:a16="http://schemas.microsoft.com/office/drawing/2014/main" id="{E4F912C4-7573-30DE-CAFC-69753736E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4260" y="2294007"/>
            <a:ext cx="3401324" cy="2699563"/>
          </a:xfrm>
          <a:prstGeom prst="rect">
            <a:avLst/>
          </a:prstGeom>
        </p:spPr>
      </p:pic>
      <p:sp>
        <p:nvSpPr>
          <p:cNvPr id="179" name="文本框 178">
            <a:extLst>
              <a:ext uri="{FF2B5EF4-FFF2-40B4-BE49-F238E27FC236}">
                <a16:creationId xmlns:a16="http://schemas.microsoft.com/office/drawing/2014/main" id="{3A655532-D031-83F8-2675-5AEB4EA7A0D9}"/>
              </a:ext>
            </a:extLst>
          </p:cNvPr>
          <p:cNvSpPr txBox="1"/>
          <p:nvPr/>
        </p:nvSpPr>
        <p:spPr>
          <a:xfrm>
            <a:off x="9203335" y="5089284"/>
            <a:ext cx="2341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图聚类算法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0" name="图片 179">
            <a:extLst>
              <a:ext uri="{FF2B5EF4-FFF2-40B4-BE49-F238E27FC236}">
                <a16:creationId xmlns:a16="http://schemas.microsoft.com/office/drawing/2014/main" id="{974C05A8-65E9-9F52-C2A8-EB9066E6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17" y="2562893"/>
            <a:ext cx="4127565" cy="2327861"/>
          </a:xfrm>
          <a:prstGeom prst="rect">
            <a:avLst/>
          </a:prstGeom>
        </p:spPr>
      </p:pic>
      <p:sp>
        <p:nvSpPr>
          <p:cNvPr id="183" name="文本框 182">
            <a:extLst>
              <a:ext uri="{FF2B5EF4-FFF2-40B4-BE49-F238E27FC236}">
                <a16:creationId xmlns:a16="http://schemas.microsoft.com/office/drawing/2014/main" id="{3B07A46A-97FE-6D40-AC65-4CA45AF79640}"/>
              </a:ext>
            </a:extLst>
          </p:cNvPr>
          <p:cNvSpPr txBox="1"/>
          <p:nvPr/>
        </p:nvSpPr>
        <p:spPr>
          <a:xfrm>
            <a:off x="4971989" y="5089284"/>
            <a:ext cx="2070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网络设计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B794721C-E8ED-B109-52DB-A634E563F599}"/>
              </a:ext>
            </a:extLst>
          </p:cNvPr>
          <p:cNvSpPr txBox="1"/>
          <p:nvPr/>
        </p:nvSpPr>
        <p:spPr>
          <a:xfrm>
            <a:off x="1098280" y="557797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点到点最短路径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02362383-4631-37EB-D5A6-C89B70F1C8E6}"/>
              </a:ext>
            </a:extLst>
          </p:cNvPr>
          <p:cNvSpPr txBox="1"/>
          <p:nvPr/>
        </p:nvSpPr>
        <p:spPr>
          <a:xfrm>
            <a:off x="5017137" y="55743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点到点最宽路径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EA1E16F-214D-3FC3-9757-79EAE8686C98}"/>
              </a:ext>
            </a:extLst>
          </p:cNvPr>
          <p:cNvSpPr txBox="1"/>
          <p:nvPr/>
        </p:nvSpPr>
        <p:spPr>
          <a:xfrm>
            <a:off x="8981714" y="557432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点到点宽度优先搜索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04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5" grpId="0"/>
      <p:bldP spid="1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9" y="328119"/>
            <a:ext cx="10373710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基于上界的剪枝方案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副标题 2">
                <a:extLst>
                  <a:ext uri="{FF2B5EF4-FFF2-40B4-BE49-F238E27FC236}">
                    <a16:creationId xmlns:a16="http://schemas.microsoft.com/office/drawing/2014/main" id="{8170991B-C577-6EB6-078A-BF6CA7CEBA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2406" y="4115808"/>
                <a:ext cx="9786436" cy="43972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l">
                  <a:buFont typeface="Wingdings" pitchFamily="2" charset="2"/>
                  <a:buChar char="p"/>
                </a:pP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PnP[</a:t>
                </a:r>
                <a:r>
                  <a:rPr lang="en-US" altLang="zh-CN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ASPLOS’19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]</a:t>
                </a:r>
              </a:p>
              <a:p>
                <a:pPr marL="914400" lvl="1" indent="-457200" algn="l">
                  <a:buFont typeface="Wingdings" pitchFamily="2" charset="2"/>
                  <a:buChar char="Ø"/>
                </a:pPr>
                <a:r>
                  <a: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在搜索过程中估计更准确的上界</a:t>
                </a:r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𝑼𝑩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</m:oMath>
                </a14:m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457200" indent="-457200" algn="l">
                  <a:buFont typeface="Wingdings" pitchFamily="2" charset="2"/>
                  <a:buChar char="p"/>
                </a:pP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Tripoline+ (Tripoline[</a:t>
                </a:r>
                <a:r>
                  <a:rPr lang="en-US" altLang="zh-CN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EuroSys’21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的点到点查询版本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1" indent="-457200" algn="l">
                  <a:buFont typeface="Wingdings" pitchFamily="2" charset="2"/>
                  <a:buChar char="Ø"/>
                </a:pPr>
                <a:r>
                  <a:rPr kumimoji="1" lang="zh-CN" altLang="en-US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通过图上三角不等式来估计更准确的上界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𝑼𝑩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</m:oMath>
                </a14:m>
                <a:endPara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algn="l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𝑄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(𝑠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𝑣) ⊕ 𝑄 (𝑣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𝑑) ⪰ 𝑄 (𝑠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𝑑)</a:t>
                </a:r>
              </a:p>
            </p:txBody>
          </p:sp>
        </mc:Choice>
        <mc:Fallback xmlns="">
          <p:sp>
            <p:nvSpPr>
              <p:cNvPr id="9" name="副标题 2">
                <a:extLst>
                  <a:ext uri="{FF2B5EF4-FFF2-40B4-BE49-F238E27FC236}">
                    <a16:creationId xmlns:a16="http://schemas.microsoft.com/office/drawing/2014/main" id="{8170991B-C577-6EB6-078A-BF6CA7CEB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406" y="4115808"/>
                <a:ext cx="9786436" cy="4397229"/>
              </a:xfrm>
              <a:prstGeom prst="rect">
                <a:avLst/>
              </a:prstGeom>
              <a:blipFill>
                <a:blip r:embed="rId4"/>
                <a:stretch>
                  <a:fillRect l="-907" t="-2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445532A1-3F4A-5A70-A8F6-9A46CB6E6450}"/>
              </a:ext>
            </a:extLst>
          </p:cNvPr>
          <p:cNvGrpSpPr/>
          <p:nvPr/>
        </p:nvGrpSpPr>
        <p:grpSpPr>
          <a:xfrm>
            <a:off x="1795709" y="1587674"/>
            <a:ext cx="3111952" cy="1533165"/>
            <a:chOff x="3586652" y="3307182"/>
            <a:chExt cx="4551453" cy="2152436"/>
          </a:xfrm>
        </p:grpSpPr>
        <p:sp>
          <p:nvSpPr>
            <p:cNvPr id="4" name="Oval 1">
              <a:extLst>
                <a:ext uri="{FF2B5EF4-FFF2-40B4-BE49-F238E27FC236}">
                  <a16:creationId xmlns:a16="http://schemas.microsoft.com/office/drawing/2014/main" id="{FE60B055-3569-57FC-FFF4-92FBBAA76AF6}"/>
                </a:ext>
              </a:extLst>
            </p:cNvPr>
            <p:cNvSpPr/>
            <p:nvPr/>
          </p:nvSpPr>
          <p:spPr>
            <a:xfrm>
              <a:off x="3586652" y="3307183"/>
              <a:ext cx="712343" cy="71234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DA5A6F3D-6897-799C-538C-F7B054F4C5F1}"/>
                </a:ext>
              </a:extLst>
            </p:cNvPr>
            <p:cNvSpPr/>
            <p:nvPr/>
          </p:nvSpPr>
          <p:spPr>
            <a:xfrm>
              <a:off x="5711690" y="4747275"/>
              <a:ext cx="712343" cy="71234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</a:t>
              </a:r>
              <a:endParaRPr lang="en-US" sz="3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109A53DB-F8CC-A679-908F-875BE0048217}"/>
                </a:ext>
              </a:extLst>
            </p:cNvPr>
            <p:cNvSpPr/>
            <p:nvPr/>
          </p:nvSpPr>
          <p:spPr>
            <a:xfrm>
              <a:off x="7425762" y="3307182"/>
              <a:ext cx="712343" cy="71234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</a:t>
              </a:r>
            </a:p>
          </p:txBody>
        </p:sp>
        <p:sp>
          <p:nvSpPr>
            <p:cNvPr id="7" name="Freeform: Shape 4">
              <a:extLst>
                <a:ext uri="{FF2B5EF4-FFF2-40B4-BE49-F238E27FC236}">
                  <a16:creationId xmlns:a16="http://schemas.microsoft.com/office/drawing/2014/main" id="{CB50935F-13CB-A7A8-29BB-FFA87117CC9A}"/>
                </a:ext>
              </a:extLst>
            </p:cNvPr>
            <p:cNvSpPr/>
            <p:nvPr/>
          </p:nvSpPr>
          <p:spPr>
            <a:xfrm>
              <a:off x="4177126" y="3945036"/>
              <a:ext cx="1560251" cy="1038058"/>
            </a:xfrm>
            <a:custGeom>
              <a:avLst/>
              <a:gdLst>
                <a:gd name="connsiteX0" fmla="*/ 39675 w 1560251"/>
                <a:gd name="connsiteY0" fmla="*/ 0 h 1038058"/>
                <a:gd name="connsiteX1" fmla="*/ 49950 w 1560251"/>
                <a:gd name="connsiteY1" fmla="*/ 390418 h 1038058"/>
                <a:gd name="connsiteX2" fmla="*/ 532835 w 1560251"/>
                <a:gd name="connsiteY2" fmla="*/ 359595 h 1038058"/>
                <a:gd name="connsiteX3" fmla="*/ 656125 w 1560251"/>
                <a:gd name="connsiteY3" fmla="*/ 821932 h 1038058"/>
                <a:gd name="connsiteX4" fmla="*/ 1252026 w 1560251"/>
                <a:gd name="connsiteY4" fmla="*/ 729465 h 1038058"/>
                <a:gd name="connsiteX5" fmla="*/ 1560251 w 1560251"/>
                <a:gd name="connsiteY5" fmla="*/ 1037690 h 10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0251" h="1038058">
                  <a:moveTo>
                    <a:pt x="39675" y="0"/>
                  </a:moveTo>
                  <a:cubicBezTo>
                    <a:pt x="3716" y="165243"/>
                    <a:pt x="-32243" y="330486"/>
                    <a:pt x="49950" y="390418"/>
                  </a:cubicBezTo>
                  <a:cubicBezTo>
                    <a:pt x="132143" y="450350"/>
                    <a:pt x="431806" y="287676"/>
                    <a:pt x="532835" y="359595"/>
                  </a:cubicBezTo>
                  <a:cubicBezTo>
                    <a:pt x="633864" y="431514"/>
                    <a:pt x="536260" y="760287"/>
                    <a:pt x="656125" y="821932"/>
                  </a:cubicBezTo>
                  <a:cubicBezTo>
                    <a:pt x="775990" y="883577"/>
                    <a:pt x="1101338" y="693505"/>
                    <a:pt x="1252026" y="729465"/>
                  </a:cubicBezTo>
                  <a:cubicBezTo>
                    <a:pt x="1402714" y="765425"/>
                    <a:pt x="1457510" y="1049676"/>
                    <a:pt x="1560251" y="103769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6DA2B9E1-B9CC-398E-7C17-50340384241A}"/>
                </a:ext>
              </a:extLst>
            </p:cNvPr>
            <p:cNvSpPr/>
            <p:nvPr/>
          </p:nvSpPr>
          <p:spPr>
            <a:xfrm>
              <a:off x="6364100" y="3873117"/>
              <a:ext cx="1119883" cy="1017141"/>
            </a:xfrm>
            <a:custGeom>
              <a:avLst/>
              <a:gdLst>
                <a:gd name="connsiteX0" fmla="*/ 0 w 1119883"/>
                <a:gd name="connsiteY0" fmla="*/ 1017141 h 1017141"/>
                <a:gd name="connsiteX1" fmla="*/ 421241 w 1119883"/>
                <a:gd name="connsiteY1" fmla="*/ 801384 h 1017141"/>
                <a:gd name="connsiteX2" fmla="*/ 534257 w 1119883"/>
                <a:gd name="connsiteY2" fmla="*/ 441788 h 1017141"/>
                <a:gd name="connsiteX3" fmla="*/ 863030 w 1119883"/>
                <a:gd name="connsiteY3" fmla="*/ 308224 h 1017141"/>
                <a:gd name="connsiteX4" fmla="*/ 1119883 w 1119883"/>
                <a:gd name="connsiteY4" fmla="*/ 0 h 101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883" h="1017141">
                  <a:moveTo>
                    <a:pt x="0" y="1017141"/>
                  </a:moveTo>
                  <a:cubicBezTo>
                    <a:pt x="166099" y="957208"/>
                    <a:pt x="332198" y="897276"/>
                    <a:pt x="421241" y="801384"/>
                  </a:cubicBezTo>
                  <a:cubicBezTo>
                    <a:pt x="510284" y="705492"/>
                    <a:pt x="460626" y="523981"/>
                    <a:pt x="534257" y="441788"/>
                  </a:cubicBezTo>
                  <a:cubicBezTo>
                    <a:pt x="607888" y="359595"/>
                    <a:pt x="765426" y="381855"/>
                    <a:pt x="863030" y="308224"/>
                  </a:cubicBezTo>
                  <a:cubicBezTo>
                    <a:pt x="960634" y="234593"/>
                    <a:pt x="1097622" y="49658"/>
                    <a:pt x="1119883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5BEABB14-4F58-9496-01C1-64F5FDD8590B}"/>
                </a:ext>
              </a:extLst>
            </p:cNvPr>
            <p:cNvSpPr/>
            <p:nvPr/>
          </p:nvSpPr>
          <p:spPr>
            <a:xfrm>
              <a:off x="4350366" y="3430824"/>
              <a:ext cx="3082247" cy="258737"/>
            </a:xfrm>
            <a:custGeom>
              <a:avLst/>
              <a:gdLst>
                <a:gd name="connsiteX0" fmla="*/ 0 w 3082247"/>
                <a:gd name="connsiteY0" fmla="*/ 195713 h 258737"/>
                <a:gd name="connsiteX1" fmla="*/ 523982 w 3082247"/>
                <a:gd name="connsiteY1" fmla="*/ 504 h 258737"/>
                <a:gd name="connsiteX2" fmla="*/ 1130157 w 3082247"/>
                <a:gd name="connsiteY2" fmla="*/ 247084 h 258737"/>
                <a:gd name="connsiteX3" fmla="*/ 1859622 w 3082247"/>
                <a:gd name="connsiteY3" fmla="*/ 31326 h 258737"/>
                <a:gd name="connsiteX4" fmla="*/ 2496620 w 3082247"/>
                <a:gd name="connsiteY4" fmla="*/ 257358 h 258737"/>
                <a:gd name="connsiteX5" fmla="*/ 3082247 w 3082247"/>
                <a:gd name="connsiteY5" fmla="*/ 123794 h 2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247" h="258737">
                  <a:moveTo>
                    <a:pt x="0" y="195713"/>
                  </a:moveTo>
                  <a:cubicBezTo>
                    <a:pt x="167811" y="93827"/>
                    <a:pt x="335623" y="-8058"/>
                    <a:pt x="523982" y="504"/>
                  </a:cubicBezTo>
                  <a:cubicBezTo>
                    <a:pt x="712342" y="9066"/>
                    <a:pt x="907550" y="241947"/>
                    <a:pt x="1130157" y="247084"/>
                  </a:cubicBezTo>
                  <a:cubicBezTo>
                    <a:pt x="1352764" y="252221"/>
                    <a:pt x="1631878" y="29614"/>
                    <a:pt x="1859622" y="31326"/>
                  </a:cubicBezTo>
                  <a:cubicBezTo>
                    <a:pt x="2087366" y="33038"/>
                    <a:pt x="2292849" y="241947"/>
                    <a:pt x="2496620" y="257358"/>
                  </a:cubicBezTo>
                  <a:cubicBezTo>
                    <a:pt x="2700391" y="272769"/>
                    <a:pt x="3000054" y="154616"/>
                    <a:pt x="3082247" y="12379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5608E189-CB75-C0B8-D2E5-A22015A0CF67}"/>
              </a:ext>
            </a:extLst>
          </p:cNvPr>
          <p:cNvSpPr/>
          <p:nvPr/>
        </p:nvSpPr>
        <p:spPr>
          <a:xfrm>
            <a:off x="1018769" y="3161849"/>
            <a:ext cx="2090192" cy="507398"/>
          </a:xfrm>
          <a:prstGeom prst="wedgeRoundRectCallout">
            <a:avLst>
              <a:gd name="adj1" fmla="val 47726"/>
              <a:gd name="adj2" fmla="val -1081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如何剪枝顶点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C3384AB-1591-6569-A30E-10DEBCA84502}"/>
              </a:ext>
            </a:extLst>
          </p:cNvPr>
          <p:cNvSpPr/>
          <p:nvPr/>
        </p:nvSpPr>
        <p:spPr>
          <a:xfrm>
            <a:off x="4755765" y="5662316"/>
            <a:ext cx="1340235" cy="33151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A5BB34-F9D2-97FC-03DE-F9915B59AED1}"/>
              </a:ext>
            </a:extLst>
          </p:cNvPr>
          <p:cNvSpPr txBox="1"/>
          <p:nvPr/>
        </p:nvSpPr>
        <p:spPr>
          <a:xfrm>
            <a:off x="1339434" y="6098492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基于上界的剪枝方案可以剪去一半左右的顶点激活，还不够理想。</a:t>
            </a:r>
            <a:endParaRPr kumimoji="1" lang="en-US" altLang="zh-CN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93C2394B-6BC2-6395-9F1F-D9BB43E49D4B}"/>
              </a:ext>
            </a:extLst>
          </p:cNvPr>
          <p:cNvSpPr txBox="1"/>
          <p:nvPr/>
        </p:nvSpPr>
        <p:spPr>
          <a:xfrm>
            <a:off x="6035852" y="1983081"/>
            <a:ext cx="5282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基于上界的剪枝条件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40A373A8-79E8-1DC8-6481-C18F30A003AF}"/>
                  </a:ext>
                </a:extLst>
              </p:cNvPr>
              <p:cNvSpPr txBox="1"/>
              <p:nvPr/>
            </p:nvSpPr>
            <p:spPr>
              <a:xfrm>
                <a:off x="6333344" y="2555228"/>
                <a:ext cx="34763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40A373A8-79E8-1DC8-6481-C18F30A0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344" y="2555228"/>
                <a:ext cx="347635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BA4E4265-1111-56CF-CE83-853EDF1D1AAB}"/>
              </a:ext>
            </a:extLst>
          </p:cNvPr>
          <p:cNvSpPr/>
          <p:nvPr/>
        </p:nvSpPr>
        <p:spPr>
          <a:xfrm>
            <a:off x="8626956" y="3224282"/>
            <a:ext cx="2552163" cy="596476"/>
          </a:xfrm>
          <a:prstGeom prst="wedgeRoundRectCallout">
            <a:avLst>
              <a:gd name="adj1" fmla="val -43452"/>
              <a:gd name="adj2" fmla="val -8885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最终结果的上界估计</a:t>
            </a: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11930C33-93EE-8D17-24ED-63D09318A12B}"/>
              </a:ext>
            </a:extLst>
          </p:cNvPr>
          <p:cNvSpPr/>
          <p:nvPr/>
        </p:nvSpPr>
        <p:spPr>
          <a:xfrm>
            <a:off x="5130640" y="3236735"/>
            <a:ext cx="2090192" cy="574451"/>
          </a:xfrm>
          <a:prstGeom prst="wedgeRoundRectCallout">
            <a:avLst>
              <a:gd name="adj1" fmla="val 46386"/>
              <a:gd name="adj2" fmla="val -9509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当前搜索到的路径</a:t>
            </a:r>
          </a:p>
        </p:txBody>
      </p:sp>
      <p:sp>
        <p:nvSpPr>
          <p:cNvPr id="23" name="云形标注 22">
            <a:extLst>
              <a:ext uri="{FF2B5EF4-FFF2-40B4-BE49-F238E27FC236}">
                <a16:creationId xmlns:a16="http://schemas.microsoft.com/office/drawing/2014/main" id="{89597FF9-1D20-8651-E0C5-54762D7E3788}"/>
              </a:ext>
            </a:extLst>
          </p:cNvPr>
          <p:cNvSpPr/>
          <p:nvPr/>
        </p:nvSpPr>
        <p:spPr>
          <a:xfrm>
            <a:off x="8978773" y="1213079"/>
            <a:ext cx="2405508" cy="676809"/>
          </a:xfrm>
          <a:prstGeom prst="cloudCallout">
            <a:avLst>
              <a:gd name="adj1" fmla="val -29186"/>
              <a:gd name="adj2" fmla="val 65945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算法的单调性</a:t>
            </a:r>
            <a:endParaRPr kumimoji="1" lang="zh-CN" alt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B1DFEB-C99F-C94E-DBE2-138A4ADBD487}"/>
              </a:ext>
            </a:extLst>
          </p:cNvPr>
          <p:cNvSpPr txBox="1"/>
          <p:nvPr/>
        </p:nvSpPr>
        <p:spPr>
          <a:xfrm>
            <a:off x="15659100" y="3643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1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8" grpId="0"/>
      <p:bldP spid="19" grpId="0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2D02DDA9-E35B-8668-7006-CBE246F4EC14}"/>
                  </a:ext>
                </a:extLst>
              </p:cNvPr>
              <p:cNvSpPr txBox="1"/>
              <p:nvPr/>
            </p:nvSpPr>
            <p:spPr>
              <a:xfrm>
                <a:off x="6448783" y="4615187"/>
                <a:ext cx="511518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𝑳𝑩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7" name="TextBox 8">
                <a:extLst>
                  <a:ext uri="{FF2B5EF4-FFF2-40B4-BE49-F238E27FC236}">
                    <a16:creationId xmlns:a16="http://schemas.microsoft.com/office/drawing/2014/main" id="{2D02DDA9-E35B-8668-7006-CBE246F4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783" y="4615187"/>
                <a:ext cx="5115183" cy="369332"/>
              </a:xfrm>
              <a:prstGeom prst="rect">
                <a:avLst/>
              </a:prstGeom>
              <a:blipFill>
                <a:blip r:embed="rId4"/>
                <a:stretch>
                  <a:fillRect l="-74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圆角矩形标注 38">
            <a:extLst>
              <a:ext uri="{FF2B5EF4-FFF2-40B4-BE49-F238E27FC236}">
                <a16:creationId xmlns:a16="http://schemas.microsoft.com/office/drawing/2014/main" id="{13B69CF8-52B1-F744-B6D4-43489ED0A02E}"/>
              </a:ext>
            </a:extLst>
          </p:cNvPr>
          <p:cNvSpPr/>
          <p:nvPr/>
        </p:nvSpPr>
        <p:spPr>
          <a:xfrm>
            <a:off x="8512370" y="5328096"/>
            <a:ext cx="2475670" cy="510973"/>
          </a:xfrm>
          <a:prstGeom prst="wedgeRoundRectCallout">
            <a:avLst>
              <a:gd name="adj1" fmla="val -43362"/>
              <a:gd name="adj2" fmla="val -10385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未来路径的下界估计</a:t>
            </a: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3770A141-22CD-2548-DE1E-769DD3C3ADBD}"/>
              </a:ext>
            </a:extLst>
          </p:cNvPr>
          <p:cNvSpPr txBox="1"/>
          <p:nvPr/>
        </p:nvSpPr>
        <p:spPr>
          <a:xfrm>
            <a:off x="6051092" y="4023239"/>
            <a:ext cx="6872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基于上界和下界的剪枝条件</a:t>
            </a:r>
            <a:endParaRPr lang="en-US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69E594-600C-37BC-02BF-76E5B7E63F13}"/>
              </a:ext>
            </a:extLst>
          </p:cNvPr>
          <p:cNvSpPr txBox="1"/>
          <p:nvPr/>
        </p:nvSpPr>
        <p:spPr>
          <a:xfrm>
            <a:off x="1018769" y="4895016"/>
            <a:ext cx="70258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kumimoji="1" lang="zh-CN" altLang="en-US" sz="28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剪去</a:t>
            </a:r>
            <a:r>
              <a:rPr kumimoji="1" lang="en-US" altLang="zh-CN" sz="28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99%</a:t>
            </a:r>
            <a:r>
              <a:rPr kumimoji="1" lang="zh-CN" altLang="en-US" sz="28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以上的顶点激活 </a:t>
            </a:r>
            <a:endParaRPr kumimoji="1" lang="en-US" altLang="zh-CN" sz="2800" b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r>
              <a:rPr kumimoji="1" lang="zh-CN" altLang="en-US" sz="28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带来显著的查询加速</a:t>
            </a:r>
            <a:endParaRPr kumimoji="1" lang="en-US" altLang="zh-CN" sz="2800" b="1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CB2556D-B0B6-E7A9-C679-848207D8D6F7}"/>
              </a:ext>
            </a:extLst>
          </p:cNvPr>
          <p:cNvGrpSpPr/>
          <p:nvPr/>
        </p:nvGrpSpPr>
        <p:grpSpPr>
          <a:xfrm>
            <a:off x="1795709" y="1587674"/>
            <a:ext cx="3111952" cy="1533165"/>
            <a:chOff x="3586652" y="3307182"/>
            <a:chExt cx="4551453" cy="2152436"/>
          </a:xfrm>
        </p:grpSpPr>
        <p:sp>
          <p:nvSpPr>
            <p:cNvPr id="10" name="Oval 1">
              <a:extLst>
                <a:ext uri="{FF2B5EF4-FFF2-40B4-BE49-F238E27FC236}">
                  <a16:creationId xmlns:a16="http://schemas.microsoft.com/office/drawing/2014/main" id="{B255D6F4-5639-D41B-6B5C-37F2B721C704}"/>
                </a:ext>
              </a:extLst>
            </p:cNvPr>
            <p:cNvSpPr/>
            <p:nvPr/>
          </p:nvSpPr>
          <p:spPr>
            <a:xfrm>
              <a:off x="3586652" y="3307183"/>
              <a:ext cx="712343" cy="71234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</a:t>
              </a:r>
            </a:p>
          </p:txBody>
        </p:sp>
        <p:sp>
          <p:nvSpPr>
            <p:cNvPr id="11" name="Oval 2">
              <a:extLst>
                <a:ext uri="{FF2B5EF4-FFF2-40B4-BE49-F238E27FC236}">
                  <a16:creationId xmlns:a16="http://schemas.microsoft.com/office/drawing/2014/main" id="{BEBAE0C8-DEEB-8190-7935-5FAFCD39B8B0}"/>
                </a:ext>
              </a:extLst>
            </p:cNvPr>
            <p:cNvSpPr/>
            <p:nvPr/>
          </p:nvSpPr>
          <p:spPr>
            <a:xfrm>
              <a:off x="5711690" y="4747275"/>
              <a:ext cx="712343" cy="71234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</a:t>
              </a:r>
              <a:endParaRPr lang="en-US" sz="32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Oval 3">
              <a:extLst>
                <a:ext uri="{FF2B5EF4-FFF2-40B4-BE49-F238E27FC236}">
                  <a16:creationId xmlns:a16="http://schemas.microsoft.com/office/drawing/2014/main" id="{5BB95B22-9163-FEB9-06DE-57A4CA0EEE79}"/>
                </a:ext>
              </a:extLst>
            </p:cNvPr>
            <p:cNvSpPr/>
            <p:nvPr/>
          </p:nvSpPr>
          <p:spPr>
            <a:xfrm>
              <a:off x="7425762" y="3307182"/>
              <a:ext cx="712343" cy="71234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</a:t>
              </a:r>
            </a:p>
          </p:txBody>
        </p:sp>
        <p:sp>
          <p:nvSpPr>
            <p:cNvPr id="13" name="Freeform: Shape 4">
              <a:extLst>
                <a:ext uri="{FF2B5EF4-FFF2-40B4-BE49-F238E27FC236}">
                  <a16:creationId xmlns:a16="http://schemas.microsoft.com/office/drawing/2014/main" id="{A270E130-558E-8469-9137-543CD7DA7BF9}"/>
                </a:ext>
              </a:extLst>
            </p:cNvPr>
            <p:cNvSpPr/>
            <p:nvPr/>
          </p:nvSpPr>
          <p:spPr>
            <a:xfrm>
              <a:off x="4177126" y="3945036"/>
              <a:ext cx="1560251" cy="1038058"/>
            </a:xfrm>
            <a:custGeom>
              <a:avLst/>
              <a:gdLst>
                <a:gd name="connsiteX0" fmla="*/ 39675 w 1560251"/>
                <a:gd name="connsiteY0" fmla="*/ 0 h 1038058"/>
                <a:gd name="connsiteX1" fmla="*/ 49950 w 1560251"/>
                <a:gd name="connsiteY1" fmla="*/ 390418 h 1038058"/>
                <a:gd name="connsiteX2" fmla="*/ 532835 w 1560251"/>
                <a:gd name="connsiteY2" fmla="*/ 359595 h 1038058"/>
                <a:gd name="connsiteX3" fmla="*/ 656125 w 1560251"/>
                <a:gd name="connsiteY3" fmla="*/ 821932 h 1038058"/>
                <a:gd name="connsiteX4" fmla="*/ 1252026 w 1560251"/>
                <a:gd name="connsiteY4" fmla="*/ 729465 h 1038058"/>
                <a:gd name="connsiteX5" fmla="*/ 1560251 w 1560251"/>
                <a:gd name="connsiteY5" fmla="*/ 1037690 h 10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0251" h="1038058">
                  <a:moveTo>
                    <a:pt x="39675" y="0"/>
                  </a:moveTo>
                  <a:cubicBezTo>
                    <a:pt x="3716" y="165243"/>
                    <a:pt x="-32243" y="330486"/>
                    <a:pt x="49950" y="390418"/>
                  </a:cubicBezTo>
                  <a:cubicBezTo>
                    <a:pt x="132143" y="450350"/>
                    <a:pt x="431806" y="287676"/>
                    <a:pt x="532835" y="359595"/>
                  </a:cubicBezTo>
                  <a:cubicBezTo>
                    <a:pt x="633864" y="431514"/>
                    <a:pt x="536260" y="760287"/>
                    <a:pt x="656125" y="821932"/>
                  </a:cubicBezTo>
                  <a:cubicBezTo>
                    <a:pt x="775990" y="883577"/>
                    <a:pt x="1101338" y="693505"/>
                    <a:pt x="1252026" y="729465"/>
                  </a:cubicBezTo>
                  <a:cubicBezTo>
                    <a:pt x="1402714" y="765425"/>
                    <a:pt x="1457510" y="1049676"/>
                    <a:pt x="1560251" y="103769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7A5336F1-85E2-B70C-5BC9-93DE26AC4B96}"/>
                </a:ext>
              </a:extLst>
            </p:cNvPr>
            <p:cNvSpPr/>
            <p:nvPr/>
          </p:nvSpPr>
          <p:spPr>
            <a:xfrm>
              <a:off x="6364100" y="3873117"/>
              <a:ext cx="1119883" cy="1017141"/>
            </a:xfrm>
            <a:custGeom>
              <a:avLst/>
              <a:gdLst>
                <a:gd name="connsiteX0" fmla="*/ 0 w 1119883"/>
                <a:gd name="connsiteY0" fmla="*/ 1017141 h 1017141"/>
                <a:gd name="connsiteX1" fmla="*/ 421241 w 1119883"/>
                <a:gd name="connsiteY1" fmla="*/ 801384 h 1017141"/>
                <a:gd name="connsiteX2" fmla="*/ 534257 w 1119883"/>
                <a:gd name="connsiteY2" fmla="*/ 441788 h 1017141"/>
                <a:gd name="connsiteX3" fmla="*/ 863030 w 1119883"/>
                <a:gd name="connsiteY3" fmla="*/ 308224 h 1017141"/>
                <a:gd name="connsiteX4" fmla="*/ 1119883 w 1119883"/>
                <a:gd name="connsiteY4" fmla="*/ 0 h 101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883" h="1017141">
                  <a:moveTo>
                    <a:pt x="0" y="1017141"/>
                  </a:moveTo>
                  <a:cubicBezTo>
                    <a:pt x="166099" y="957208"/>
                    <a:pt x="332198" y="897276"/>
                    <a:pt x="421241" y="801384"/>
                  </a:cubicBezTo>
                  <a:cubicBezTo>
                    <a:pt x="510284" y="705492"/>
                    <a:pt x="460626" y="523981"/>
                    <a:pt x="534257" y="441788"/>
                  </a:cubicBezTo>
                  <a:cubicBezTo>
                    <a:pt x="607888" y="359595"/>
                    <a:pt x="765426" y="381855"/>
                    <a:pt x="863030" y="308224"/>
                  </a:cubicBezTo>
                  <a:cubicBezTo>
                    <a:pt x="960634" y="234593"/>
                    <a:pt x="1097622" y="49658"/>
                    <a:pt x="1119883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Freeform: Shape 6">
              <a:extLst>
                <a:ext uri="{FF2B5EF4-FFF2-40B4-BE49-F238E27FC236}">
                  <a16:creationId xmlns:a16="http://schemas.microsoft.com/office/drawing/2014/main" id="{492965A0-91BA-C094-9879-A1E0795FB9AF}"/>
                </a:ext>
              </a:extLst>
            </p:cNvPr>
            <p:cNvSpPr/>
            <p:nvPr/>
          </p:nvSpPr>
          <p:spPr>
            <a:xfrm>
              <a:off x="4350366" y="3430824"/>
              <a:ext cx="3082247" cy="258737"/>
            </a:xfrm>
            <a:custGeom>
              <a:avLst/>
              <a:gdLst>
                <a:gd name="connsiteX0" fmla="*/ 0 w 3082247"/>
                <a:gd name="connsiteY0" fmla="*/ 195713 h 258737"/>
                <a:gd name="connsiteX1" fmla="*/ 523982 w 3082247"/>
                <a:gd name="connsiteY1" fmla="*/ 504 h 258737"/>
                <a:gd name="connsiteX2" fmla="*/ 1130157 w 3082247"/>
                <a:gd name="connsiteY2" fmla="*/ 247084 h 258737"/>
                <a:gd name="connsiteX3" fmla="*/ 1859622 w 3082247"/>
                <a:gd name="connsiteY3" fmla="*/ 31326 h 258737"/>
                <a:gd name="connsiteX4" fmla="*/ 2496620 w 3082247"/>
                <a:gd name="connsiteY4" fmla="*/ 257358 h 258737"/>
                <a:gd name="connsiteX5" fmla="*/ 3082247 w 3082247"/>
                <a:gd name="connsiteY5" fmla="*/ 123794 h 2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247" h="258737">
                  <a:moveTo>
                    <a:pt x="0" y="195713"/>
                  </a:moveTo>
                  <a:cubicBezTo>
                    <a:pt x="167811" y="93827"/>
                    <a:pt x="335623" y="-8058"/>
                    <a:pt x="523982" y="504"/>
                  </a:cubicBezTo>
                  <a:cubicBezTo>
                    <a:pt x="712342" y="9066"/>
                    <a:pt x="907550" y="241947"/>
                    <a:pt x="1130157" y="247084"/>
                  </a:cubicBezTo>
                  <a:cubicBezTo>
                    <a:pt x="1352764" y="252221"/>
                    <a:pt x="1631878" y="29614"/>
                    <a:pt x="1859622" y="31326"/>
                  </a:cubicBezTo>
                  <a:cubicBezTo>
                    <a:pt x="2087366" y="33038"/>
                    <a:pt x="2292849" y="241947"/>
                    <a:pt x="2496620" y="257358"/>
                  </a:cubicBezTo>
                  <a:cubicBezTo>
                    <a:pt x="2700391" y="272769"/>
                    <a:pt x="3000054" y="154616"/>
                    <a:pt x="3082247" y="12379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20071F18-7ED9-6413-2F9D-53346AEED4B9}"/>
              </a:ext>
            </a:extLst>
          </p:cNvPr>
          <p:cNvSpPr txBox="1"/>
          <p:nvPr/>
        </p:nvSpPr>
        <p:spPr>
          <a:xfrm>
            <a:off x="6035852" y="1983081"/>
            <a:ext cx="5282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lang="zh-CN" altLang="en-US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基于上界的剪枝条件</a:t>
            </a:r>
            <a:endParaRPr lang="en-US" sz="24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id="{BE89EA2E-0962-C1B4-0396-F839C951B2F4}"/>
                  </a:ext>
                </a:extLst>
              </p:cNvPr>
              <p:cNvSpPr txBox="1"/>
              <p:nvPr/>
            </p:nvSpPr>
            <p:spPr>
              <a:xfrm>
                <a:off x="6333344" y="2555228"/>
                <a:ext cx="34763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sz="2400" b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id="{BE89EA2E-0962-C1B4-0396-F839C951B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344" y="2555228"/>
                <a:ext cx="347635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31147B6B-254C-5D1F-402B-40D560DE618C}"/>
              </a:ext>
            </a:extLst>
          </p:cNvPr>
          <p:cNvSpPr/>
          <p:nvPr/>
        </p:nvSpPr>
        <p:spPr>
          <a:xfrm>
            <a:off x="1018769" y="3161849"/>
            <a:ext cx="2090192" cy="507398"/>
          </a:xfrm>
          <a:prstGeom prst="wedgeRoundRectCallout">
            <a:avLst>
              <a:gd name="adj1" fmla="val 47726"/>
              <a:gd name="adj2" fmla="val -1081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如何剪枝顶点</a:t>
            </a:r>
            <a:r>
              <a:rPr kumimoji="1" lang="en-US" altLang="zh-CN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5" name="圆角矩形标注 24">
            <a:extLst>
              <a:ext uri="{FF2B5EF4-FFF2-40B4-BE49-F238E27FC236}">
                <a16:creationId xmlns:a16="http://schemas.microsoft.com/office/drawing/2014/main" id="{DFEAFB88-22C9-7933-9B52-A72DE0EFC4F6}"/>
              </a:ext>
            </a:extLst>
          </p:cNvPr>
          <p:cNvSpPr/>
          <p:nvPr/>
        </p:nvSpPr>
        <p:spPr>
          <a:xfrm>
            <a:off x="8626956" y="3224282"/>
            <a:ext cx="2552163" cy="596476"/>
          </a:xfrm>
          <a:prstGeom prst="wedgeRoundRectCallout">
            <a:avLst>
              <a:gd name="adj1" fmla="val -43452"/>
              <a:gd name="adj2" fmla="val -8885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最终结果的上界估计</a:t>
            </a:r>
          </a:p>
        </p:txBody>
      </p:sp>
      <p:sp>
        <p:nvSpPr>
          <p:cNvPr id="26" name="圆角矩形标注 25">
            <a:extLst>
              <a:ext uri="{FF2B5EF4-FFF2-40B4-BE49-F238E27FC236}">
                <a16:creationId xmlns:a16="http://schemas.microsoft.com/office/drawing/2014/main" id="{701B2E11-18C6-C8B9-D9A3-57A765183CF1}"/>
              </a:ext>
            </a:extLst>
          </p:cNvPr>
          <p:cNvSpPr/>
          <p:nvPr/>
        </p:nvSpPr>
        <p:spPr>
          <a:xfrm>
            <a:off x="5130640" y="3236735"/>
            <a:ext cx="2090192" cy="574451"/>
          </a:xfrm>
          <a:prstGeom prst="wedgeRoundRectCallout">
            <a:avLst>
              <a:gd name="adj1" fmla="val 46386"/>
              <a:gd name="adj2" fmla="val -9509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当前搜索到的路径</a:t>
            </a:r>
          </a:p>
        </p:txBody>
      </p:sp>
      <p:sp>
        <p:nvSpPr>
          <p:cNvPr id="27" name="云形标注 26">
            <a:extLst>
              <a:ext uri="{FF2B5EF4-FFF2-40B4-BE49-F238E27FC236}">
                <a16:creationId xmlns:a16="http://schemas.microsoft.com/office/drawing/2014/main" id="{5BCB75AB-1AFD-B58E-A177-3ABF3B86F0FE}"/>
              </a:ext>
            </a:extLst>
          </p:cNvPr>
          <p:cNvSpPr/>
          <p:nvPr/>
        </p:nvSpPr>
        <p:spPr>
          <a:xfrm>
            <a:off x="8978773" y="1213079"/>
            <a:ext cx="2405508" cy="676809"/>
          </a:xfrm>
          <a:prstGeom prst="cloudCallout">
            <a:avLst>
              <a:gd name="adj1" fmla="val -29186"/>
              <a:gd name="adj2" fmla="val 65945"/>
            </a:avLst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算法的单调性</a:t>
            </a:r>
            <a:endParaRPr kumimoji="1" lang="zh-CN" alt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BE8B52AF-DA8A-FCBB-5DC3-C0BDA1DC8250}"/>
              </a:ext>
            </a:extLst>
          </p:cNvPr>
          <p:cNvSpPr txBox="1">
            <a:spLocks/>
          </p:cNvSpPr>
          <p:nvPr/>
        </p:nvSpPr>
        <p:spPr>
          <a:xfrm>
            <a:off x="1018769" y="328119"/>
            <a:ext cx="10373710" cy="659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基于上界和下界的剪枝方案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14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9957C-7874-EE7A-FD94-121617C4C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769" y="328119"/>
            <a:ext cx="10373710" cy="659433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点到点最短路径的示例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副标题 2">
            <a:extLst>
              <a:ext uri="{FF2B5EF4-FFF2-40B4-BE49-F238E27FC236}">
                <a16:creationId xmlns:a16="http://schemas.microsoft.com/office/drawing/2014/main" id="{F082F795-169E-F2A1-1E98-C06329AC8392}"/>
              </a:ext>
            </a:extLst>
          </p:cNvPr>
          <p:cNvSpPr txBox="1">
            <a:spLocks/>
          </p:cNvSpPr>
          <p:nvPr/>
        </p:nvSpPr>
        <p:spPr>
          <a:xfrm>
            <a:off x="1231392" y="1317357"/>
            <a:ext cx="8775053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示例中假设所有上界和下界的估计都是完全准确的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6" name="副标题 2">
            <a:extLst>
              <a:ext uri="{FF2B5EF4-FFF2-40B4-BE49-F238E27FC236}">
                <a16:creationId xmlns:a16="http://schemas.microsoft.com/office/drawing/2014/main" id="{41563CE8-DA8F-0482-9D52-CF8D41563759}"/>
              </a:ext>
            </a:extLst>
          </p:cNvPr>
          <p:cNvSpPr txBox="1">
            <a:spLocks/>
          </p:cNvSpPr>
          <p:nvPr/>
        </p:nvSpPr>
        <p:spPr>
          <a:xfrm>
            <a:off x="1514408" y="1912335"/>
            <a:ext cx="2590806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0" name="Oval 118">
            <a:extLst>
              <a:ext uri="{FF2B5EF4-FFF2-40B4-BE49-F238E27FC236}">
                <a16:creationId xmlns:a16="http://schemas.microsoft.com/office/drawing/2014/main" id="{B4090E26-C834-22FB-70FD-E09393ED73E6}"/>
              </a:ext>
            </a:extLst>
          </p:cNvPr>
          <p:cNvSpPr/>
          <p:nvPr/>
        </p:nvSpPr>
        <p:spPr>
          <a:xfrm>
            <a:off x="1526608" y="302186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1" name="Oval 119">
            <a:extLst>
              <a:ext uri="{FF2B5EF4-FFF2-40B4-BE49-F238E27FC236}">
                <a16:creationId xmlns:a16="http://schemas.microsoft.com/office/drawing/2014/main" id="{CADB3987-BC14-6ABD-B795-6D18EF181C4B}"/>
              </a:ext>
            </a:extLst>
          </p:cNvPr>
          <p:cNvSpPr/>
          <p:nvPr/>
        </p:nvSpPr>
        <p:spPr>
          <a:xfrm>
            <a:off x="3385265" y="301543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2" name="Oval 120">
            <a:extLst>
              <a:ext uri="{FF2B5EF4-FFF2-40B4-BE49-F238E27FC236}">
                <a16:creationId xmlns:a16="http://schemas.microsoft.com/office/drawing/2014/main" id="{7FF6AEB8-2DA1-1D0A-476C-6A2970039815}"/>
              </a:ext>
            </a:extLst>
          </p:cNvPr>
          <p:cNvSpPr/>
          <p:nvPr/>
        </p:nvSpPr>
        <p:spPr>
          <a:xfrm>
            <a:off x="3071481" y="388856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3" name="Straight Arrow Connector 121">
            <a:extLst>
              <a:ext uri="{FF2B5EF4-FFF2-40B4-BE49-F238E27FC236}">
                <a16:creationId xmlns:a16="http://schemas.microsoft.com/office/drawing/2014/main" id="{00E44D81-FD83-2A38-DBBC-4E075EC4817B}"/>
              </a:ext>
            </a:extLst>
          </p:cNvPr>
          <p:cNvCxnSpPr>
            <a:cxnSpLocks/>
            <a:stCxn id="240" idx="5"/>
            <a:endCxn id="242" idx="1"/>
          </p:cNvCxnSpPr>
          <p:nvPr/>
        </p:nvCxnSpPr>
        <p:spPr>
          <a:xfrm>
            <a:off x="1926071" y="3421330"/>
            <a:ext cx="1213947" cy="53576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122">
            <a:extLst>
              <a:ext uri="{FF2B5EF4-FFF2-40B4-BE49-F238E27FC236}">
                <a16:creationId xmlns:a16="http://schemas.microsoft.com/office/drawing/2014/main" id="{274B5A62-3204-8E38-B15E-42A4663D054C}"/>
              </a:ext>
            </a:extLst>
          </p:cNvPr>
          <p:cNvCxnSpPr>
            <a:cxnSpLocks/>
            <a:stCxn id="240" idx="6"/>
            <a:endCxn id="241" idx="2"/>
          </p:cNvCxnSpPr>
          <p:nvPr/>
        </p:nvCxnSpPr>
        <p:spPr>
          <a:xfrm flipV="1">
            <a:off x="1994608" y="3249430"/>
            <a:ext cx="1390657" cy="6437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123">
            <a:extLst>
              <a:ext uri="{FF2B5EF4-FFF2-40B4-BE49-F238E27FC236}">
                <a16:creationId xmlns:a16="http://schemas.microsoft.com/office/drawing/2014/main" id="{AECB2F47-8770-01D2-C34C-31365020B9AD}"/>
              </a:ext>
            </a:extLst>
          </p:cNvPr>
          <p:cNvSpPr/>
          <p:nvPr/>
        </p:nvSpPr>
        <p:spPr>
          <a:xfrm>
            <a:off x="5095001" y="303459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6" name="Straight Arrow Connector 124">
            <a:extLst>
              <a:ext uri="{FF2B5EF4-FFF2-40B4-BE49-F238E27FC236}">
                <a16:creationId xmlns:a16="http://schemas.microsoft.com/office/drawing/2014/main" id="{11C2CDE2-528E-15D9-2FE5-61E2E6D559FA}"/>
              </a:ext>
            </a:extLst>
          </p:cNvPr>
          <p:cNvCxnSpPr>
            <a:cxnSpLocks/>
            <a:stCxn id="241" idx="6"/>
            <a:endCxn id="245" idx="2"/>
          </p:cNvCxnSpPr>
          <p:nvPr/>
        </p:nvCxnSpPr>
        <p:spPr>
          <a:xfrm>
            <a:off x="3853265" y="3249430"/>
            <a:ext cx="1241736" cy="1916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125">
            <a:extLst>
              <a:ext uri="{FF2B5EF4-FFF2-40B4-BE49-F238E27FC236}">
                <a16:creationId xmlns:a16="http://schemas.microsoft.com/office/drawing/2014/main" id="{5F688D14-D072-62B7-CF35-7FFAAD06A670}"/>
              </a:ext>
            </a:extLst>
          </p:cNvPr>
          <p:cNvSpPr/>
          <p:nvPr/>
        </p:nvSpPr>
        <p:spPr>
          <a:xfrm>
            <a:off x="4513189" y="428019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8" name="Straight Arrow Connector 126">
            <a:extLst>
              <a:ext uri="{FF2B5EF4-FFF2-40B4-BE49-F238E27FC236}">
                <a16:creationId xmlns:a16="http://schemas.microsoft.com/office/drawing/2014/main" id="{DFB1B160-F73A-0F68-24FD-36FBD04EADA9}"/>
              </a:ext>
            </a:extLst>
          </p:cNvPr>
          <p:cNvCxnSpPr>
            <a:cxnSpLocks/>
            <a:stCxn id="242" idx="6"/>
            <a:endCxn id="247" idx="2"/>
          </p:cNvCxnSpPr>
          <p:nvPr/>
        </p:nvCxnSpPr>
        <p:spPr>
          <a:xfrm>
            <a:off x="3539481" y="4122561"/>
            <a:ext cx="973708" cy="39163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127">
            <a:extLst>
              <a:ext uri="{FF2B5EF4-FFF2-40B4-BE49-F238E27FC236}">
                <a16:creationId xmlns:a16="http://schemas.microsoft.com/office/drawing/2014/main" id="{12FD9071-58A0-6F40-5092-D102F5BF378D}"/>
              </a:ext>
            </a:extLst>
          </p:cNvPr>
          <p:cNvCxnSpPr>
            <a:cxnSpLocks/>
            <a:stCxn id="247" idx="7"/>
            <a:endCxn id="245" idx="4"/>
          </p:cNvCxnSpPr>
          <p:nvPr/>
        </p:nvCxnSpPr>
        <p:spPr>
          <a:xfrm flipV="1">
            <a:off x="4912652" y="3502590"/>
            <a:ext cx="416349" cy="84613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128">
            <a:extLst>
              <a:ext uri="{FF2B5EF4-FFF2-40B4-BE49-F238E27FC236}">
                <a16:creationId xmlns:a16="http://schemas.microsoft.com/office/drawing/2014/main" id="{26391B75-0983-7604-9F61-F84DDB10EB19}"/>
              </a:ext>
            </a:extLst>
          </p:cNvPr>
          <p:cNvSpPr/>
          <p:nvPr/>
        </p:nvSpPr>
        <p:spPr>
          <a:xfrm>
            <a:off x="2459949" y="484742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1" name="Straight Arrow Connector 129">
            <a:extLst>
              <a:ext uri="{FF2B5EF4-FFF2-40B4-BE49-F238E27FC236}">
                <a16:creationId xmlns:a16="http://schemas.microsoft.com/office/drawing/2014/main" id="{7681F43E-50EE-657B-179B-15488B8A04B1}"/>
              </a:ext>
            </a:extLst>
          </p:cNvPr>
          <p:cNvCxnSpPr>
            <a:cxnSpLocks/>
            <a:stCxn id="240" idx="4"/>
            <a:endCxn id="250" idx="1"/>
          </p:cNvCxnSpPr>
          <p:nvPr/>
        </p:nvCxnSpPr>
        <p:spPr>
          <a:xfrm>
            <a:off x="1760608" y="3489867"/>
            <a:ext cx="767878" cy="142609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130">
            <a:extLst>
              <a:ext uri="{FF2B5EF4-FFF2-40B4-BE49-F238E27FC236}">
                <a16:creationId xmlns:a16="http://schemas.microsoft.com/office/drawing/2014/main" id="{065355C2-B37E-E8EF-A528-D69245F81F96}"/>
              </a:ext>
            </a:extLst>
          </p:cNvPr>
          <p:cNvCxnSpPr>
            <a:cxnSpLocks/>
            <a:stCxn id="250" idx="6"/>
            <a:endCxn id="247" idx="3"/>
          </p:cNvCxnSpPr>
          <p:nvPr/>
        </p:nvCxnSpPr>
        <p:spPr>
          <a:xfrm flipV="1">
            <a:off x="2927949" y="4679654"/>
            <a:ext cx="1653777" cy="401766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文本框 254">
            <a:extLst>
              <a:ext uri="{FF2B5EF4-FFF2-40B4-BE49-F238E27FC236}">
                <a16:creationId xmlns:a16="http://schemas.microsoft.com/office/drawing/2014/main" id="{7F368B3D-54A4-9385-229B-EAE5521C3F83}"/>
              </a:ext>
            </a:extLst>
          </p:cNvPr>
          <p:cNvSpPr txBox="1"/>
          <p:nvPr/>
        </p:nvSpPr>
        <p:spPr>
          <a:xfrm>
            <a:off x="2556792" y="293459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06B1D113-93C3-4DF6-3B0C-E8D26143100D}"/>
              </a:ext>
            </a:extLst>
          </p:cNvPr>
          <p:cNvSpPr txBox="1"/>
          <p:nvPr/>
        </p:nvSpPr>
        <p:spPr>
          <a:xfrm>
            <a:off x="2455951" y="337701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7E7D4AAF-C90A-7FF4-510F-06897A7833A1}"/>
              </a:ext>
            </a:extLst>
          </p:cNvPr>
          <p:cNvSpPr txBox="1"/>
          <p:nvPr/>
        </p:nvSpPr>
        <p:spPr>
          <a:xfrm>
            <a:off x="2129516" y="395228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35666833-FEB7-E8EA-23C8-6C0607797462}"/>
              </a:ext>
            </a:extLst>
          </p:cNvPr>
          <p:cNvSpPr txBox="1"/>
          <p:nvPr/>
        </p:nvSpPr>
        <p:spPr>
          <a:xfrm>
            <a:off x="4197279" y="2943265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5546A1E-DB6E-BF23-F400-E3E4F6161BDF}"/>
              </a:ext>
            </a:extLst>
          </p:cNvPr>
          <p:cNvSpPr txBox="1"/>
          <p:nvPr/>
        </p:nvSpPr>
        <p:spPr>
          <a:xfrm>
            <a:off x="3739024" y="3897069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39A4EDC9-B970-6E2C-2401-1495707821F3}"/>
              </a:ext>
            </a:extLst>
          </p:cNvPr>
          <p:cNvSpPr txBox="1"/>
          <p:nvPr/>
        </p:nvSpPr>
        <p:spPr>
          <a:xfrm>
            <a:off x="3280498" y="4607306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A7B83E8A-A0C2-F71C-CF5D-7BBF38B3C0EC}"/>
              </a:ext>
            </a:extLst>
          </p:cNvPr>
          <p:cNvSpPr txBox="1"/>
          <p:nvPr/>
        </p:nvSpPr>
        <p:spPr>
          <a:xfrm>
            <a:off x="4803124" y="371112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cxnSp>
        <p:nvCxnSpPr>
          <p:cNvPr id="264" name="曲线连接符 263">
            <a:extLst>
              <a:ext uri="{FF2B5EF4-FFF2-40B4-BE49-F238E27FC236}">
                <a16:creationId xmlns:a16="http://schemas.microsoft.com/office/drawing/2014/main" id="{23A71C64-E0A5-3693-F387-E42801D1624F}"/>
              </a:ext>
            </a:extLst>
          </p:cNvPr>
          <p:cNvCxnSpPr>
            <a:cxnSpLocks/>
            <a:stCxn id="240" idx="7"/>
            <a:endCxn id="245" idx="1"/>
          </p:cNvCxnSpPr>
          <p:nvPr/>
        </p:nvCxnSpPr>
        <p:spPr>
          <a:xfrm rot="16200000" flipH="1">
            <a:off x="3538442" y="1478032"/>
            <a:ext cx="12723" cy="3237467"/>
          </a:xfrm>
          <a:prstGeom prst="curvedConnector3">
            <a:avLst>
              <a:gd name="adj1" fmla="val -2335432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/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83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val 118">
            <a:extLst>
              <a:ext uri="{FF2B5EF4-FFF2-40B4-BE49-F238E27FC236}">
                <a16:creationId xmlns:a16="http://schemas.microsoft.com/office/drawing/2014/main" id="{B4090E26-C834-22FB-70FD-E09393ED73E6}"/>
              </a:ext>
            </a:extLst>
          </p:cNvPr>
          <p:cNvSpPr/>
          <p:nvPr/>
        </p:nvSpPr>
        <p:spPr>
          <a:xfrm>
            <a:off x="1526608" y="302186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1" name="Oval 119">
            <a:extLst>
              <a:ext uri="{FF2B5EF4-FFF2-40B4-BE49-F238E27FC236}">
                <a16:creationId xmlns:a16="http://schemas.microsoft.com/office/drawing/2014/main" id="{CADB3987-BC14-6ABD-B795-6D18EF181C4B}"/>
              </a:ext>
            </a:extLst>
          </p:cNvPr>
          <p:cNvSpPr/>
          <p:nvPr/>
        </p:nvSpPr>
        <p:spPr>
          <a:xfrm>
            <a:off x="3385265" y="301543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2" name="Oval 120">
            <a:extLst>
              <a:ext uri="{FF2B5EF4-FFF2-40B4-BE49-F238E27FC236}">
                <a16:creationId xmlns:a16="http://schemas.microsoft.com/office/drawing/2014/main" id="{7FF6AEB8-2DA1-1D0A-476C-6A2970039815}"/>
              </a:ext>
            </a:extLst>
          </p:cNvPr>
          <p:cNvSpPr/>
          <p:nvPr/>
        </p:nvSpPr>
        <p:spPr>
          <a:xfrm>
            <a:off x="3071481" y="388856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3" name="Straight Arrow Connector 121">
            <a:extLst>
              <a:ext uri="{FF2B5EF4-FFF2-40B4-BE49-F238E27FC236}">
                <a16:creationId xmlns:a16="http://schemas.microsoft.com/office/drawing/2014/main" id="{00E44D81-FD83-2A38-DBBC-4E075EC4817B}"/>
              </a:ext>
            </a:extLst>
          </p:cNvPr>
          <p:cNvCxnSpPr>
            <a:cxnSpLocks/>
            <a:stCxn id="240" idx="5"/>
            <a:endCxn id="242" idx="1"/>
          </p:cNvCxnSpPr>
          <p:nvPr/>
        </p:nvCxnSpPr>
        <p:spPr>
          <a:xfrm>
            <a:off x="1926071" y="3421330"/>
            <a:ext cx="1213947" cy="535768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122">
            <a:extLst>
              <a:ext uri="{FF2B5EF4-FFF2-40B4-BE49-F238E27FC236}">
                <a16:creationId xmlns:a16="http://schemas.microsoft.com/office/drawing/2014/main" id="{274B5A62-3204-8E38-B15E-42A4663D054C}"/>
              </a:ext>
            </a:extLst>
          </p:cNvPr>
          <p:cNvCxnSpPr>
            <a:cxnSpLocks/>
            <a:stCxn id="240" idx="6"/>
            <a:endCxn id="241" idx="2"/>
          </p:cNvCxnSpPr>
          <p:nvPr/>
        </p:nvCxnSpPr>
        <p:spPr>
          <a:xfrm flipV="1">
            <a:off x="1994608" y="3249430"/>
            <a:ext cx="1390657" cy="643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123">
            <a:extLst>
              <a:ext uri="{FF2B5EF4-FFF2-40B4-BE49-F238E27FC236}">
                <a16:creationId xmlns:a16="http://schemas.microsoft.com/office/drawing/2014/main" id="{AECB2F47-8770-01D2-C34C-31365020B9AD}"/>
              </a:ext>
            </a:extLst>
          </p:cNvPr>
          <p:cNvSpPr/>
          <p:nvPr/>
        </p:nvSpPr>
        <p:spPr>
          <a:xfrm>
            <a:off x="5095001" y="303459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6" name="Straight Arrow Connector 124">
            <a:extLst>
              <a:ext uri="{FF2B5EF4-FFF2-40B4-BE49-F238E27FC236}">
                <a16:creationId xmlns:a16="http://schemas.microsoft.com/office/drawing/2014/main" id="{11C2CDE2-528E-15D9-2FE5-61E2E6D559FA}"/>
              </a:ext>
            </a:extLst>
          </p:cNvPr>
          <p:cNvCxnSpPr>
            <a:cxnSpLocks/>
            <a:stCxn id="241" idx="6"/>
            <a:endCxn id="245" idx="2"/>
          </p:cNvCxnSpPr>
          <p:nvPr/>
        </p:nvCxnSpPr>
        <p:spPr>
          <a:xfrm>
            <a:off x="3853265" y="3249430"/>
            <a:ext cx="1241736" cy="1916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125">
            <a:extLst>
              <a:ext uri="{FF2B5EF4-FFF2-40B4-BE49-F238E27FC236}">
                <a16:creationId xmlns:a16="http://schemas.microsoft.com/office/drawing/2014/main" id="{5F688D14-D072-62B7-CF35-7FFAAD06A670}"/>
              </a:ext>
            </a:extLst>
          </p:cNvPr>
          <p:cNvSpPr/>
          <p:nvPr/>
        </p:nvSpPr>
        <p:spPr>
          <a:xfrm>
            <a:off x="4513189" y="428019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8" name="Straight Arrow Connector 126">
            <a:extLst>
              <a:ext uri="{FF2B5EF4-FFF2-40B4-BE49-F238E27FC236}">
                <a16:creationId xmlns:a16="http://schemas.microsoft.com/office/drawing/2014/main" id="{DFB1B160-F73A-0F68-24FD-36FBD04EADA9}"/>
              </a:ext>
            </a:extLst>
          </p:cNvPr>
          <p:cNvCxnSpPr>
            <a:cxnSpLocks/>
            <a:stCxn id="242" idx="6"/>
            <a:endCxn id="247" idx="2"/>
          </p:cNvCxnSpPr>
          <p:nvPr/>
        </p:nvCxnSpPr>
        <p:spPr>
          <a:xfrm>
            <a:off x="3539481" y="4122561"/>
            <a:ext cx="973708" cy="391630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127">
            <a:extLst>
              <a:ext uri="{FF2B5EF4-FFF2-40B4-BE49-F238E27FC236}">
                <a16:creationId xmlns:a16="http://schemas.microsoft.com/office/drawing/2014/main" id="{12FD9071-58A0-6F40-5092-D102F5BF378D}"/>
              </a:ext>
            </a:extLst>
          </p:cNvPr>
          <p:cNvCxnSpPr>
            <a:cxnSpLocks/>
            <a:stCxn id="247" idx="7"/>
            <a:endCxn id="245" idx="4"/>
          </p:cNvCxnSpPr>
          <p:nvPr/>
        </p:nvCxnSpPr>
        <p:spPr>
          <a:xfrm flipV="1">
            <a:off x="4912652" y="3502590"/>
            <a:ext cx="416349" cy="84613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128">
            <a:extLst>
              <a:ext uri="{FF2B5EF4-FFF2-40B4-BE49-F238E27FC236}">
                <a16:creationId xmlns:a16="http://schemas.microsoft.com/office/drawing/2014/main" id="{26391B75-0983-7604-9F61-F84DDB10EB19}"/>
              </a:ext>
            </a:extLst>
          </p:cNvPr>
          <p:cNvSpPr/>
          <p:nvPr/>
        </p:nvSpPr>
        <p:spPr>
          <a:xfrm>
            <a:off x="2459949" y="484742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1" name="Straight Arrow Connector 129">
            <a:extLst>
              <a:ext uri="{FF2B5EF4-FFF2-40B4-BE49-F238E27FC236}">
                <a16:creationId xmlns:a16="http://schemas.microsoft.com/office/drawing/2014/main" id="{7681F43E-50EE-657B-179B-15488B8A04B1}"/>
              </a:ext>
            </a:extLst>
          </p:cNvPr>
          <p:cNvCxnSpPr>
            <a:cxnSpLocks/>
            <a:stCxn id="240" idx="4"/>
            <a:endCxn id="250" idx="1"/>
          </p:cNvCxnSpPr>
          <p:nvPr/>
        </p:nvCxnSpPr>
        <p:spPr>
          <a:xfrm>
            <a:off x="1760608" y="3489867"/>
            <a:ext cx="767878" cy="142609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130">
            <a:extLst>
              <a:ext uri="{FF2B5EF4-FFF2-40B4-BE49-F238E27FC236}">
                <a16:creationId xmlns:a16="http://schemas.microsoft.com/office/drawing/2014/main" id="{065355C2-B37E-E8EF-A528-D69245F81F96}"/>
              </a:ext>
            </a:extLst>
          </p:cNvPr>
          <p:cNvCxnSpPr>
            <a:cxnSpLocks/>
            <a:stCxn id="250" idx="6"/>
            <a:endCxn id="247" idx="3"/>
          </p:cNvCxnSpPr>
          <p:nvPr/>
        </p:nvCxnSpPr>
        <p:spPr>
          <a:xfrm flipV="1">
            <a:off x="2927949" y="4679654"/>
            <a:ext cx="1653777" cy="401766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文本框 254">
            <a:extLst>
              <a:ext uri="{FF2B5EF4-FFF2-40B4-BE49-F238E27FC236}">
                <a16:creationId xmlns:a16="http://schemas.microsoft.com/office/drawing/2014/main" id="{7F368B3D-54A4-9385-229B-EAE5521C3F83}"/>
              </a:ext>
            </a:extLst>
          </p:cNvPr>
          <p:cNvSpPr txBox="1"/>
          <p:nvPr/>
        </p:nvSpPr>
        <p:spPr>
          <a:xfrm>
            <a:off x="2556792" y="293459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06B1D113-93C3-4DF6-3B0C-E8D26143100D}"/>
              </a:ext>
            </a:extLst>
          </p:cNvPr>
          <p:cNvSpPr txBox="1"/>
          <p:nvPr/>
        </p:nvSpPr>
        <p:spPr>
          <a:xfrm>
            <a:off x="2455951" y="337701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7E7D4AAF-C90A-7FF4-510F-06897A7833A1}"/>
              </a:ext>
            </a:extLst>
          </p:cNvPr>
          <p:cNvSpPr txBox="1"/>
          <p:nvPr/>
        </p:nvSpPr>
        <p:spPr>
          <a:xfrm>
            <a:off x="2129516" y="395228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35666833-FEB7-E8EA-23C8-6C0607797462}"/>
              </a:ext>
            </a:extLst>
          </p:cNvPr>
          <p:cNvSpPr txBox="1"/>
          <p:nvPr/>
        </p:nvSpPr>
        <p:spPr>
          <a:xfrm>
            <a:off x="4197279" y="2943265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5546A1E-DB6E-BF23-F400-E3E4F6161BDF}"/>
              </a:ext>
            </a:extLst>
          </p:cNvPr>
          <p:cNvSpPr txBox="1"/>
          <p:nvPr/>
        </p:nvSpPr>
        <p:spPr>
          <a:xfrm>
            <a:off x="3739024" y="3897069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39A4EDC9-B970-6E2C-2401-1495707821F3}"/>
              </a:ext>
            </a:extLst>
          </p:cNvPr>
          <p:cNvSpPr txBox="1"/>
          <p:nvPr/>
        </p:nvSpPr>
        <p:spPr>
          <a:xfrm>
            <a:off x="3280498" y="4607306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A7B83E8A-A0C2-F71C-CF5D-7BBF38B3C0EC}"/>
              </a:ext>
            </a:extLst>
          </p:cNvPr>
          <p:cNvSpPr txBox="1"/>
          <p:nvPr/>
        </p:nvSpPr>
        <p:spPr>
          <a:xfrm>
            <a:off x="4803124" y="371112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cxnSp>
        <p:nvCxnSpPr>
          <p:cNvPr id="264" name="曲线连接符 263">
            <a:extLst>
              <a:ext uri="{FF2B5EF4-FFF2-40B4-BE49-F238E27FC236}">
                <a16:creationId xmlns:a16="http://schemas.microsoft.com/office/drawing/2014/main" id="{23A71C64-E0A5-3693-F387-E42801D1624F}"/>
              </a:ext>
            </a:extLst>
          </p:cNvPr>
          <p:cNvCxnSpPr>
            <a:cxnSpLocks/>
            <a:stCxn id="240" idx="7"/>
            <a:endCxn id="245" idx="1"/>
          </p:cNvCxnSpPr>
          <p:nvPr/>
        </p:nvCxnSpPr>
        <p:spPr>
          <a:xfrm rot="16200000" flipH="1">
            <a:off x="3538442" y="1478032"/>
            <a:ext cx="12723" cy="3237467"/>
          </a:xfrm>
          <a:prstGeom prst="curvedConnector3">
            <a:avLst>
              <a:gd name="adj1" fmla="val -2335432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/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副标题 2">
            <a:extLst>
              <a:ext uri="{FF2B5EF4-FFF2-40B4-BE49-F238E27FC236}">
                <a16:creationId xmlns:a16="http://schemas.microsoft.com/office/drawing/2014/main" id="{8CCBC2D7-5282-E7DC-62DF-A5E3A857096D}"/>
              </a:ext>
            </a:extLst>
          </p:cNvPr>
          <p:cNvSpPr txBox="1">
            <a:spLocks/>
          </p:cNvSpPr>
          <p:nvPr/>
        </p:nvSpPr>
        <p:spPr>
          <a:xfrm>
            <a:off x="1231392" y="1317357"/>
            <a:ext cx="8775053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示例中假设所有上界和下界的估计都是完全准确的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5314F5C2-46D2-EA0C-593C-B200571273FE}"/>
              </a:ext>
            </a:extLst>
          </p:cNvPr>
          <p:cNvSpPr txBox="1">
            <a:spLocks/>
          </p:cNvSpPr>
          <p:nvPr/>
        </p:nvSpPr>
        <p:spPr>
          <a:xfrm>
            <a:off x="1514408" y="1912335"/>
            <a:ext cx="2590806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08A232D-BF82-B83A-4018-2EB56385F951}"/>
              </a:ext>
            </a:extLst>
          </p:cNvPr>
          <p:cNvSpPr txBox="1">
            <a:spLocks/>
          </p:cNvSpPr>
          <p:nvPr/>
        </p:nvSpPr>
        <p:spPr>
          <a:xfrm>
            <a:off x="1018769" y="328119"/>
            <a:ext cx="10373710" cy="659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点到点最短路径的示例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34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val 118">
            <a:extLst>
              <a:ext uri="{FF2B5EF4-FFF2-40B4-BE49-F238E27FC236}">
                <a16:creationId xmlns:a16="http://schemas.microsoft.com/office/drawing/2014/main" id="{B4090E26-C834-22FB-70FD-E09393ED73E6}"/>
              </a:ext>
            </a:extLst>
          </p:cNvPr>
          <p:cNvSpPr/>
          <p:nvPr/>
        </p:nvSpPr>
        <p:spPr>
          <a:xfrm>
            <a:off x="1526608" y="3021867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1" name="Oval 119">
            <a:extLst>
              <a:ext uri="{FF2B5EF4-FFF2-40B4-BE49-F238E27FC236}">
                <a16:creationId xmlns:a16="http://schemas.microsoft.com/office/drawing/2014/main" id="{CADB3987-BC14-6ABD-B795-6D18EF181C4B}"/>
              </a:ext>
            </a:extLst>
          </p:cNvPr>
          <p:cNvSpPr/>
          <p:nvPr/>
        </p:nvSpPr>
        <p:spPr>
          <a:xfrm>
            <a:off x="3385265" y="301543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2" name="Oval 120">
            <a:extLst>
              <a:ext uri="{FF2B5EF4-FFF2-40B4-BE49-F238E27FC236}">
                <a16:creationId xmlns:a16="http://schemas.microsoft.com/office/drawing/2014/main" id="{7FF6AEB8-2DA1-1D0A-476C-6A2970039815}"/>
              </a:ext>
            </a:extLst>
          </p:cNvPr>
          <p:cNvSpPr/>
          <p:nvPr/>
        </p:nvSpPr>
        <p:spPr>
          <a:xfrm>
            <a:off x="3071481" y="388856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3" name="Straight Arrow Connector 121">
            <a:extLst>
              <a:ext uri="{FF2B5EF4-FFF2-40B4-BE49-F238E27FC236}">
                <a16:creationId xmlns:a16="http://schemas.microsoft.com/office/drawing/2014/main" id="{00E44D81-FD83-2A38-DBBC-4E075EC4817B}"/>
              </a:ext>
            </a:extLst>
          </p:cNvPr>
          <p:cNvCxnSpPr>
            <a:cxnSpLocks/>
            <a:stCxn id="240" idx="5"/>
            <a:endCxn id="242" idx="1"/>
          </p:cNvCxnSpPr>
          <p:nvPr/>
        </p:nvCxnSpPr>
        <p:spPr>
          <a:xfrm>
            <a:off x="1926071" y="3421330"/>
            <a:ext cx="1213947" cy="535768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122">
            <a:extLst>
              <a:ext uri="{FF2B5EF4-FFF2-40B4-BE49-F238E27FC236}">
                <a16:creationId xmlns:a16="http://schemas.microsoft.com/office/drawing/2014/main" id="{274B5A62-3204-8E38-B15E-42A4663D054C}"/>
              </a:ext>
            </a:extLst>
          </p:cNvPr>
          <p:cNvCxnSpPr>
            <a:cxnSpLocks/>
            <a:stCxn id="240" idx="6"/>
            <a:endCxn id="241" idx="2"/>
          </p:cNvCxnSpPr>
          <p:nvPr/>
        </p:nvCxnSpPr>
        <p:spPr>
          <a:xfrm flipV="1">
            <a:off x="1994608" y="3249430"/>
            <a:ext cx="1390657" cy="6437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123">
            <a:extLst>
              <a:ext uri="{FF2B5EF4-FFF2-40B4-BE49-F238E27FC236}">
                <a16:creationId xmlns:a16="http://schemas.microsoft.com/office/drawing/2014/main" id="{AECB2F47-8770-01D2-C34C-31365020B9AD}"/>
              </a:ext>
            </a:extLst>
          </p:cNvPr>
          <p:cNvSpPr/>
          <p:nvPr/>
        </p:nvSpPr>
        <p:spPr>
          <a:xfrm>
            <a:off x="5095001" y="303459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6" name="Straight Arrow Connector 124">
            <a:extLst>
              <a:ext uri="{FF2B5EF4-FFF2-40B4-BE49-F238E27FC236}">
                <a16:creationId xmlns:a16="http://schemas.microsoft.com/office/drawing/2014/main" id="{11C2CDE2-528E-15D9-2FE5-61E2E6D559FA}"/>
              </a:ext>
            </a:extLst>
          </p:cNvPr>
          <p:cNvCxnSpPr>
            <a:cxnSpLocks/>
            <a:stCxn id="241" idx="6"/>
            <a:endCxn id="245" idx="2"/>
          </p:cNvCxnSpPr>
          <p:nvPr/>
        </p:nvCxnSpPr>
        <p:spPr>
          <a:xfrm>
            <a:off x="3853265" y="3249430"/>
            <a:ext cx="1241736" cy="1916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125">
            <a:extLst>
              <a:ext uri="{FF2B5EF4-FFF2-40B4-BE49-F238E27FC236}">
                <a16:creationId xmlns:a16="http://schemas.microsoft.com/office/drawing/2014/main" id="{5F688D14-D072-62B7-CF35-7FFAAD06A670}"/>
              </a:ext>
            </a:extLst>
          </p:cNvPr>
          <p:cNvSpPr/>
          <p:nvPr/>
        </p:nvSpPr>
        <p:spPr>
          <a:xfrm>
            <a:off x="4513189" y="4280191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>
                    <a:alpha val="2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en-US" sz="2400">
              <a:solidFill>
                <a:schemeClr val="tx1">
                  <a:alpha val="2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8" name="Straight Arrow Connector 126">
            <a:extLst>
              <a:ext uri="{FF2B5EF4-FFF2-40B4-BE49-F238E27FC236}">
                <a16:creationId xmlns:a16="http://schemas.microsoft.com/office/drawing/2014/main" id="{DFB1B160-F73A-0F68-24FD-36FBD04EADA9}"/>
              </a:ext>
            </a:extLst>
          </p:cNvPr>
          <p:cNvCxnSpPr>
            <a:cxnSpLocks/>
            <a:stCxn id="242" idx="6"/>
            <a:endCxn id="247" idx="2"/>
          </p:cNvCxnSpPr>
          <p:nvPr/>
        </p:nvCxnSpPr>
        <p:spPr>
          <a:xfrm>
            <a:off x="3539481" y="4122561"/>
            <a:ext cx="973708" cy="39163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127">
            <a:extLst>
              <a:ext uri="{FF2B5EF4-FFF2-40B4-BE49-F238E27FC236}">
                <a16:creationId xmlns:a16="http://schemas.microsoft.com/office/drawing/2014/main" id="{12FD9071-58A0-6F40-5092-D102F5BF378D}"/>
              </a:ext>
            </a:extLst>
          </p:cNvPr>
          <p:cNvCxnSpPr>
            <a:cxnSpLocks/>
            <a:stCxn id="247" idx="7"/>
            <a:endCxn id="245" idx="4"/>
          </p:cNvCxnSpPr>
          <p:nvPr/>
        </p:nvCxnSpPr>
        <p:spPr>
          <a:xfrm flipV="1">
            <a:off x="4912652" y="3502590"/>
            <a:ext cx="416349" cy="846138"/>
          </a:xfrm>
          <a:prstGeom prst="straightConnector1">
            <a:avLst/>
          </a:prstGeom>
          <a:ln w="34925">
            <a:solidFill>
              <a:schemeClr val="tx1"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128">
            <a:extLst>
              <a:ext uri="{FF2B5EF4-FFF2-40B4-BE49-F238E27FC236}">
                <a16:creationId xmlns:a16="http://schemas.microsoft.com/office/drawing/2014/main" id="{26391B75-0983-7604-9F61-F84DDB10EB19}"/>
              </a:ext>
            </a:extLst>
          </p:cNvPr>
          <p:cNvSpPr/>
          <p:nvPr/>
        </p:nvSpPr>
        <p:spPr>
          <a:xfrm>
            <a:off x="2459949" y="4847420"/>
            <a:ext cx="468000" cy="468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endParaRPr lang="en-US" sz="24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1" name="Straight Arrow Connector 129">
            <a:extLst>
              <a:ext uri="{FF2B5EF4-FFF2-40B4-BE49-F238E27FC236}">
                <a16:creationId xmlns:a16="http://schemas.microsoft.com/office/drawing/2014/main" id="{7681F43E-50EE-657B-179B-15488B8A04B1}"/>
              </a:ext>
            </a:extLst>
          </p:cNvPr>
          <p:cNvCxnSpPr>
            <a:cxnSpLocks/>
            <a:stCxn id="240" idx="4"/>
            <a:endCxn id="250" idx="1"/>
          </p:cNvCxnSpPr>
          <p:nvPr/>
        </p:nvCxnSpPr>
        <p:spPr>
          <a:xfrm>
            <a:off x="1760608" y="3489867"/>
            <a:ext cx="767878" cy="1426090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130">
            <a:extLst>
              <a:ext uri="{FF2B5EF4-FFF2-40B4-BE49-F238E27FC236}">
                <a16:creationId xmlns:a16="http://schemas.microsoft.com/office/drawing/2014/main" id="{065355C2-B37E-E8EF-A528-D69245F81F96}"/>
              </a:ext>
            </a:extLst>
          </p:cNvPr>
          <p:cNvCxnSpPr>
            <a:cxnSpLocks/>
            <a:stCxn id="250" idx="6"/>
            <a:endCxn id="247" idx="3"/>
          </p:cNvCxnSpPr>
          <p:nvPr/>
        </p:nvCxnSpPr>
        <p:spPr>
          <a:xfrm flipV="1">
            <a:off x="2927949" y="4679654"/>
            <a:ext cx="1653777" cy="401766"/>
          </a:xfrm>
          <a:prstGeom prst="straightConnector1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文本框 254">
            <a:extLst>
              <a:ext uri="{FF2B5EF4-FFF2-40B4-BE49-F238E27FC236}">
                <a16:creationId xmlns:a16="http://schemas.microsoft.com/office/drawing/2014/main" id="{7F368B3D-54A4-9385-229B-EAE5521C3F83}"/>
              </a:ext>
            </a:extLst>
          </p:cNvPr>
          <p:cNvSpPr txBox="1"/>
          <p:nvPr/>
        </p:nvSpPr>
        <p:spPr>
          <a:xfrm>
            <a:off x="2556792" y="2934594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06B1D113-93C3-4DF6-3B0C-E8D26143100D}"/>
              </a:ext>
            </a:extLst>
          </p:cNvPr>
          <p:cNvSpPr txBox="1"/>
          <p:nvPr/>
        </p:nvSpPr>
        <p:spPr>
          <a:xfrm>
            <a:off x="2455951" y="337701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7E7D4AAF-C90A-7FF4-510F-06897A7833A1}"/>
              </a:ext>
            </a:extLst>
          </p:cNvPr>
          <p:cNvSpPr txBox="1"/>
          <p:nvPr/>
        </p:nvSpPr>
        <p:spPr>
          <a:xfrm>
            <a:off x="2129516" y="395228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35666833-FEB7-E8EA-23C8-6C0607797462}"/>
              </a:ext>
            </a:extLst>
          </p:cNvPr>
          <p:cNvSpPr txBox="1"/>
          <p:nvPr/>
        </p:nvSpPr>
        <p:spPr>
          <a:xfrm>
            <a:off x="4197279" y="2943265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A5546A1E-DB6E-BF23-F400-E3E4F6161BDF}"/>
              </a:ext>
            </a:extLst>
          </p:cNvPr>
          <p:cNvSpPr txBox="1"/>
          <p:nvPr/>
        </p:nvSpPr>
        <p:spPr>
          <a:xfrm>
            <a:off x="3739024" y="3897069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39A4EDC9-B970-6E2C-2401-1495707821F3}"/>
              </a:ext>
            </a:extLst>
          </p:cNvPr>
          <p:cNvSpPr txBox="1"/>
          <p:nvPr/>
        </p:nvSpPr>
        <p:spPr>
          <a:xfrm>
            <a:off x="3280498" y="4607306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zh-CN" altLang="en-US" b="1"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A7B83E8A-A0C2-F71C-CF5D-7BBF38B3C0EC}"/>
              </a:ext>
            </a:extLst>
          </p:cNvPr>
          <p:cNvSpPr txBox="1"/>
          <p:nvPr/>
        </p:nvSpPr>
        <p:spPr>
          <a:xfrm>
            <a:off x="4803124" y="371112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tx1">
                    <a:alpha val="2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zh-CN" altLang="en-US" b="1">
              <a:solidFill>
                <a:schemeClr val="tx1">
                  <a:alpha val="20000"/>
                </a:schemeClr>
              </a:solidFill>
              <a:latin typeface="Cambria Math" panose="02040503050406030204" pitchFamily="18" charset="0"/>
              <a:ea typeface="Microsoft YaHei" panose="020B0503020204020204" pitchFamily="34" charset="-122"/>
            </a:endParaRPr>
          </a:p>
        </p:txBody>
      </p:sp>
      <p:cxnSp>
        <p:nvCxnSpPr>
          <p:cNvPr id="264" name="曲线连接符 263">
            <a:extLst>
              <a:ext uri="{FF2B5EF4-FFF2-40B4-BE49-F238E27FC236}">
                <a16:creationId xmlns:a16="http://schemas.microsoft.com/office/drawing/2014/main" id="{23A71C64-E0A5-3693-F387-E42801D1624F}"/>
              </a:ext>
            </a:extLst>
          </p:cNvPr>
          <p:cNvCxnSpPr>
            <a:cxnSpLocks/>
            <a:stCxn id="240" idx="7"/>
            <a:endCxn id="245" idx="1"/>
          </p:cNvCxnSpPr>
          <p:nvPr/>
        </p:nvCxnSpPr>
        <p:spPr>
          <a:xfrm rot="16200000" flipH="1">
            <a:off x="3538442" y="1478032"/>
            <a:ext cx="12723" cy="3237467"/>
          </a:xfrm>
          <a:prstGeom prst="curvedConnector3">
            <a:avLst>
              <a:gd name="adj1" fmla="val -2335432"/>
            </a:avLst>
          </a:prstGeom>
          <a:ln w="25400">
            <a:solidFill>
              <a:schemeClr val="tx1"/>
            </a:solidFill>
            <a:prstDash val="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/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kumimoji="1" lang="zh-CN" altLang="en-US" sz="1600"/>
              </a:p>
            </p:txBody>
          </p:sp>
        </mc:Choice>
        <mc:Fallback xmlns=""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5A66EB63-684A-BD7E-EAD4-28855950F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819" y="2446929"/>
                <a:ext cx="162012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Multiplication Sign 136">
            <a:extLst>
              <a:ext uri="{FF2B5EF4-FFF2-40B4-BE49-F238E27FC236}">
                <a16:creationId xmlns:a16="http://schemas.microsoft.com/office/drawing/2014/main" id="{441714FE-5B66-BEA6-5920-2361531758E4}"/>
              </a:ext>
            </a:extLst>
          </p:cNvPr>
          <p:cNvSpPr/>
          <p:nvPr/>
        </p:nvSpPr>
        <p:spPr>
          <a:xfrm>
            <a:off x="4083432" y="4140378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138">
            <a:extLst>
              <a:ext uri="{FF2B5EF4-FFF2-40B4-BE49-F238E27FC236}">
                <a16:creationId xmlns:a16="http://schemas.microsoft.com/office/drawing/2014/main" id="{B4DE27D5-8064-234A-4B58-F069CB03591D}"/>
              </a:ext>
            </a:extLst>
          </p:cNvPr>
          <p:cNvSpPr txBox="1"/>
          <p:nvPr/>
        </p:nvSpPr>
        <p:spPr>
          <a:xfrm>
            <a:off x="4032613" y="3949484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sz="1400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34">
                <a:extLst>
                  <a:ext uri="{FF2B5EF4-FFF2-40B4-BE49-F238E27FC236}">
                    <a16:creationId xmlns:a16="http://schemas.microsoft.com/office/drawing/2014/main" id="{C033BAA0-185F-2EC4-B8D6-3AAB50031B61}"/>
                  </a:ext>
                </a:extLst>
              </p:cNvPr>
              <p:cNvSpPr txBox="1"/>
              <p:nvPr/>
            </p:nvSpPr>
            <p:spPr>
              <a:xfrm>
                <a:off x="770197" y="5733147"/>
                <a:ext cx="5439194" cy="246221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24" name="TextBox 134">
                <a:extLst>
                  <a:ext uri="{FF2B5EF4-FFF2-40B4-BE49-F238E27FC236}">
                    <a16:creationId xmlns:a16="http://schemas.microsoft.com/office/drawing/2014/main" id="{C033BAA0-185F-2EC4-B8D6-3AAB50031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97" y="5733147"/>
                <a:ext cx="5439194" cy="24622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139">
            <a:extLst>
              <a:ext uri="{FF2B5EF4-FFF2-40B4-BE49-F238E27FC236}">
                <a16:creationId xmlns:a16="http://schemas.microsoft.com/office/drawing/2014/main" id="{188AD957-ADB1-B40B-8829-08A02788F35D}"/>
              </a:ext>
            </a:extLst>
          </p:cNvPr>
          <p:cNvSpPr txBox="1"/>
          <p:nvPr/>
        </p:nvSpPr>
        <p:spPr>
          <a:xfrm>
            <a:off x="1561353" y="5686375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P1:</a:t>
            </a:r>
          </a:p>
        </p:txBody>
      </p:sp>
      <p:sp>
        <p:nvSpPr>
          <p:cNvPr id="26" name="Multiplication Sign 136">
            <a:extLst>
              <a:ext uri="{FF2B5EF4-FFF2-40B4-BE49-F238E27FC236}">
                <a16:creationId xmlns:a16="http://schemas.microsoft.com/office/drawing/2014/main" id="{D0C29D02-76EC-33BE-25F4-AE3D52A6BBDC}"/>
              </a:ext>
            </a:extLst>
          </p:cNvPr>
          <p:cNvSpPr/>
          <p:nvPr/>
        </p:nvSpPr>
        <p:spPr>
          <a:xfrm>
            <a:off x="3780756" y="4626078"/>
            <a:ext cx="259872" cy="49921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Box 138">
            <a:extLst>
              <a:ext uri="{FF2B5EF4-FFF2-40B4-BE49-F238E27FC236}">
                <a16:creationId xmlns:a16="http://schemas.microsoft.com/office/drawing/2014/main" id="{F72BFFD1-C35B-4FB2-55E3-C07327C18EDB}"/>
              </a:ext>
            </a:extLst>
          </p:cNvPr>
          <p:cNvSpPr txBox="1"/>
          <p:nvPr/>
        </p:nvSpPr>
        <p:spPr>
          <a:xfrm>
            <a:off x="3715892" y="4439936"/>
            <a:ext cx="4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133">
                <a:extLst>
                  <a:ext uri="{FF2B5EF4-FFF2-40B4-BE49-F238E27FC236}">
                    <a16:creationId xmlns:a16="http://schemas.microsoft.com/office/drawing/2014/main" id="{D3646A5A-9BD4-75F3-38C7-0A80E21DD679}"/>
                  </a:ext>
                </a:extLst>
              </p:cNvPr>
              <p:cNvSpPr txBox="1"/>
              <p:nvPr/>
            </p:nvSpPr>
            <p:spPr>
              <a:xfrm>
                <a:off x="1467591" y="6179876"/>
                <a:ext cx="405281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𝑼𝑩</m:t>
                      </m:r>
                      <m:d>
                        <m:dPr>
                          <m:ctrlPr>
                            <a:rPr lang="en-US" altLang="zh-CN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n-US" sz="1600" b="1"/>
              </a:p>
            </p:txBody>
          </p:sp>
        </mc:Choice>
        <mc:Fallback xmlns="">
          <p:sp>
            <p:nvSpPr>
              <p:cNvPr id="28" name="TextBox 133">
                <a:extLst>
                  <a:ext uri="{FF2B5EF4-FFF2-40B4-BE49-F238E27FC236}">
                    <a16:creationId xmlns:a16="http://schemas.microsoft.com/office/drawing/2014/main" id="{D3646A5A-9BD4-75F3-38C7-0A80E21DD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91" y="6179876"/>
                <a:ext cx="4052811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140">
            <a:extLst>
              <a:ext uri="{FF2B5EF4-FFF2-40B4-BE49-F238E27FC236}">
                <a16:creationId xmlns:a16="http://schemas.microsoft.com/office/drawing/2014/main" id="{2BF902FC-F1C5-8F44-1B50-FA5F94C6FE1F}"/>
              </a:ext>
            </a:extLst>
          </p:cNvPr>
          <p:cNvSpPr txBox="1"/>
          <p:nvPr/>
        </p:nvSpPr>
        <p:spPr>
          <a:xfrm>
            <a:off x="1561353" y="6119171"/>
            <a:ext cx="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P2: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068E1B-43CD-2442-4F69-F3E3250DB4D1}"/>
              </a:ext>
            </a:extLst>
          </p:cNvPr>
          <p:cNvSpPr txBox="1">
            <a:spLocks/>
          </p:cNvSpPr>
          <p:nvPr/>
        </p:nvSpPr>
        <p:spPr>
          <a:xfrm>
            <a:off x="1231392" y="1317357"/>
            <a:ext cx="8775053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p"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示例中假设所有上界和下界的估计都是完全准确的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DC4B844-ABC3-0DA6-8D49-A507C845AD66}"/>
              </a:ext>
            </a:extLst>
          </p:cNvPr>
          <p:cNvSpPr txBox="1">
            <a:spLocks/>
          </p:cNvSpPr>
          <p:nvPr/>
        </p:nvSpPr>
        <p:spPr>
          <a:xfrm>
            <a:off x="1514408" y="1912335"/>
            <a:ext cx="2590806" cy="489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基于上界的剪枝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BA38532-4BC8-776A-2E8A-6D8EAA5235BA}"/>
              </a:ext>
            </a:extLst>
          </p:cNvPr>
          <p:cNvSpPr txBox="1">
            <a:spLocks/>
          </p:cNvSpPr>
          <p:nvPr/>
        </p:nvSpPr>
        <p:spPr>
          <a:xfrm>
            <a:off x="1018769" y="328119"/>
            <a:ext cx="10373710" cy="6594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点到点最短路径的示例</a:t>
            </a:r>
            <a:endParaRPr kumimoji="1" lang="zh-CN" altLang="en-US" sz="360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4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/>
      <p:bldP spid="25" grpId="0"/>
      <p:bldP spid="26" grpId="0" animBg="1"/>
      <p:bldP spid="27" grpId="0"/>
      <p:bldP spid="28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0.7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8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4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4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5.3|12.3|4|17.4|11.9|1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2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5|3.7|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0.8|17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23.7|16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1.7|12.7|14|15.7|5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9632</TotalTime>
  <Words>4601</Words>
  <Application>Microsoft Office PowerPoint</Application>
  <PresentationFormat>宽屏</PresentationFormat>
  <Paragraphs>764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LinLibertineT</vt:lpstr>
      <vt:lpstr>Menlo</vt:lpstr>
      <vt:lpstr>Söhne</vt:lpstr>
      <vt:lpstr>等线</vt:lpstr>
      <vt:lpstr>等线 Light</vt:lpstr>
      <vt:lpstr>Microsoft YaHei</vt:lpstr>
      <vt:lpstr>Arial</vt:lpstr>
      <vt:lpstr>Cambria Math</vt:lpstr>
      <vt:lpstr>Times New Roman</vt:lpstr>
      <vt:lpstr>Wingdings</vt:lpstr>
      <vt:lpstr>Office 主题​​</vt:lpstr>
      <vt:lpstr>亚秒级点到点 动态图查询系统</vt:lpstr>
      <vt:lpstr>亚秒级分析查询的定位</vt:lpstr>
      <vt:lpstr>点到点图查询</vt:lpstr>
      <vt:lpstr>点到点图查询</vt:lpstr>
      <vt:lpstr>基于上界的剪枝方案</vt:lpstr>
      <vt:lpstr>PowerPoint 演示文稿</vt:lpstr>
      <vt:lpstr>点到点最短路径的示例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如何估计一个准确的下界？</vt:lpstr>
      <vt:lpstr>PowerPoint 演示文稿</vt:lpstr>
      <vt:lpstr>基于快照的解耦系统架构</vt:lpstr>
      <vt:lpstr>基于快照的解耦系统架构</vt:lpstr>
      <vt:lpstr>以顶点为中心的编程模型</vt:lpstr>
      <vt:lpstr>实验设置</vt:lpstr>
      <vt:lpstr>实验结果：查询性能</vt:lpstr>
      <vt:lpstr>实验结果：顶点激活</vt:lpstr>
      <vt:lpstr>实验结果：分解实验</vt:lpstr>
      <vt:lpstr>实验结果：索引维护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Achieving Sub-second  Pairwise Query over Evolving Graphs   (ASPLOS’23)</dc:title>
  <dc:creator>Microsoft Office User</dc:creator>
  <cp:lastModifiedBy>ZHANG Mingxing</cp:lastModifiedBy>
  <cp:revision>1125</cp:revision>
  <dcterms:created xsi:type="dcterms:W3CDTF">2022-10-30T09:18:06Z</dcterms:created>
  <dcterms:modified xsi:type="dcterms:W3CDTF">2023-08-03T14:49:08Z</dcterms:modified>
</cp:coreProperties>
</file>